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notesMasterIdLst>
    <p:notesMasterId r:id="rId69"/>
  </p:notesMasterIdLst>
  <p:sldIdLst>
    <p:sldId id="266" r:id="rId5"/>
    <p:sldId id="265" r:id="rId6"/>
    <p:sldId id="267" r:id="rId7"/>
    <p:sldId id="268" r:id="rId8"/>
    <p:sldId id="270" r:id="rId9"/>
    <p:sldId id="271" r:id="rId10"/>
    <p:sldId id="273" r:id="rId11"/>
    <p:sldId id="274" r:id="rId12"/>
    <p:sldId id="275" r:id="rId13"/>
    <p:sldId id="329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6" r:id="rId33"/>
    <p:sldId id="295" r:id="rId34"/>
    <p:sldId id="297" r:id="rId35"/>
    <p:sldId id="298" r:id="rId36"/>
    <p:sldId id="299" r:id="rId37"/>
    <p:sldId id="300" r:id="rId38"/>
    <p:sldId id="332" r:id="rId39"/>
    <p:sldId id="303" r:id="rId40"/>
    <p:sldId id="302" r:id="rId41"/>
    <p:sldId id="328" r:id="rId42"/>
    <p:sldId id="306" r:id="rId43"/>
    <p:sldId id="307" r:id="rId44"/>
    <p:sldId id="308" r:id="rId45"/>
    <p:sldId id="333" r:id="rId46"/>
    <p:sldId id="304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30" r:id="rId62"/>
    <p:sldId id="305" r:id="rId63"/>
    <p:sldId id="309" r:id="rId64"/>
    <p:sldId id="310" r:id="rId65"/>
    <p:sldId id="311" r:id="rId66"/>
    <p:sldId id="326" r:id="rId67"/>
    <p:sldId id="327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C79"/>
    <a:srgbClr val="5A666E"/>
    <a:srgbClr val="5A676E"/>
    <a:srgbClr val="5A666D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18" autoAdjust="0"/>
  </p:normalViewPr>
  <p:slideViewPr>
    <p:cSldViewPr>
      <p:cViewPr varScale="1">
        <p:scale>
          <a:sx n="68" d="100"/>
          <a:sy n="68" d="100"/>
        </p:scale>
        <p:origin x="7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4" Type="http://schemas.openxmlformats.org/officeDocument/2006/relationships/image" Target="../media/image8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8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4" Type="http://schemas.openxmlformats.org/officeDocument/2006/relationships/image" Target="../media/image8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0ED18-138C-49E1-8EE5-9B0EF8B094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D0F281D-AAA3-4FC3-B04B-48B93C379442}">
      <dgm:prSet/>
      <dgm:spPr/>
      <dgm:t>
        <a:bodyPr/>
        <a:lstStyle/>
        <a:p>
          <a:r>
            <a:rPr lang="nl-BE" b="1" dirty="0"/>
            <a:t>Huid-op-huidcontact</a:t>
          </a:r>
          <a:endParaRPr lang="en-US" b="1" dirty="0"/>
        </a:p>
      </dgm:t>
    </dgm:pt>
    <dgm:pt modelId="{C0157C3D-1CC6-4415-B885-88F976B0BEE3}" type="parTrans" cxnId="{1E3CE192-F023-451E-8537-1069335D2303}">
      <dgm:prSet/>
      <dgm:spPr/>
      <dgm:t>
        <a:bodyPr/>
        <a:lstStyle/>
        <a:p>
          <a:endParaRPr lang="en-US"/>
        </a:p>
      </dgm:t>
    </dgm:pt>
    <dgm:pt modelId="{A7FC9574-20B2-4A84-87D3-C4FAC71B86BA}" type="sibTrans" cxnId="{1E3CE192-F023-451E-8537-1069335D2303}">
      <dgm:prSet/>
      <dgm:spPr/>
      <dgm:t>
        <a:bodyPr/>
        <a:lstStyle/>
        <a:p>
          <a:endParaRPr lang="en-US"/>
        </a:p>
      </dgm:t>
    </dgm:pt>
    <dgm:pt modelId="{DC7F4AC8-B124-45D3-AB90-A811FBBFD2BC}">
      <dgm:prSet/>
      <dgm:spPr/>
      <dgm:t>
        <a:bodyPr/>
        <a:lstStyle/>
        <a:p>
          <a:r>
            <a:rPr lang="nl-BE" dirty="0"/>
            <a:t>De baby </a:t>
          </a:r>
          <a:r>
            <a:rPr lang="nl-BE" b="1" dirty="0"/>
            <a:t>binnen het uur</a:t>
          </a:r>
          <a:r>
            <a:rPr lang="nl-BE" dirty="0"/>
            <a:t> na de geboorte aanleggen</a:t>
          </a:r>
          <a:endParaRPr lang="en-US" dirty="0"/>
        </a:p>
      </dgm:t>
    </dgm:pt>
    <dgm:pt modelId="{A130EA24-760B-4676-BCBC-E2B96F87FD25}" type="parTrans" cxnId="{3D2E86C7-E2EC-4CFF-B108-1FCCD2434A21}">
      <dgm:prSet/>
      <dgm:spPr/>
      <dgm:t>
        <a:bodyPr/>
        <a:lstStyle/>
        <a:p>
          <a:endParaRPr lang="en-US"/>
        </a:p>
      </dgm:t>
    </dgm:pt>
    <dgm:pt modelId="{811BCDFE-0E90-4DAB-A3F3-62AF0F9B5122}" type="sibTrans" cxnId="{3D2E86C7-E2EC-4CFF-B108-1FCCD2434A21}">
      <dgm:prSet/>
      <dgm:spPr/>
      <dgm:t>
        <a:bodyPr/>
        <a:lstStyle/>
        <a:p>
          <a:endParaRPr lang="en-US"/>
        </a:p>
      </dgm:t>
    </dgm:pt>
    <dgm:pt modelId="{EFCCA8BB-E3C3-4C1F-85A9-08843F959F2B}">
      <dgm:prSet/>
      <dgm:spPr/>
      <dgm:t>
        <a:bodyPr/>
        <a:lstStyle/>
        <a:p>
          <a:r>
            <a:rPr lang="nl-BE" dirty="0"/>
            <a:t>Eventueel </a:t>
          </a:r>
          <a:r>
            <a:rPr lang="nl-BE" b="1" dirty="0"/>
            <a:t>manueel afkolven </a:t>
          </a:r>
          <a:r>
            <a:rPr lang="nl-BE" dirty="0"/>
            <a:t>bij slaperige/baby met last van </a:t>
          </a:r>
          <a:r>
            <a:rPr lang="nl-BE" dirty="0" err="1"/>
            <a:t>slijmpjes</a:t>
          </a:r>
          <a:endParaRPr lang="en-US" dirty="0"/>
        </a:p>
      </dgm:t>
    </dgm:pt>
    <dgm:pt modelId="{F2D65691-41E7-4DD7-834C-0F8ECB71AF0B}" type="parTrans" cxnId="{DAC13445-B6A8-4777-BCF3-5BE6C9FD09E5}">
      <dgm:prSet/>
      <dgm:spPr/>
      <dgm:t>
        <a:bodyPr/>
        <a:lstStyle/>
        <a:p>
          <a:endParaRPr lang="en-US"/>
        </a:p>
      </dgm:t>
    </dgm:pt>
    <dgm:pt modelId="{E92F52CD-C59F-4001-96AB-34686AC26133}" type="sibTrans" cxnId="{DAC13445-B6A8-4777-BCF3-5BE6C9FD09E5}">
      <dgm:prSet/>
      <dgm:spPr/>
      <dgm:t>
        <a:bodyPr/>
        <a:lstStyle/>
        <a:p>
          <a:endParaRPr lang="en-US"/>
        </a:p>
      </dgm:t>
    </dgm:pt>
    <dgm:pt modelId="{E174E7C8-FC40-422B-BA6C-2259D3C55E2B}" type="pres">
      <dgm:prSet presAssocID="{9B00ED18-138C-49E1-8EE5-9B0EF8B0948D}" presName="root" presStyleCnt="0">
        <dgm:presLayoutVars>
          <dgm:dir/>
          <dgm:resizeHandles val="exact"/>
        </dgm:presLayoutVars>
      </dgm:prSet>
      <dgm:spPr/>
    </dgm:pt>
    <dgm:pt modelId="{31789A2F-0BCE-41B9-86C5-227DDF4C8F1C}" type="pres">
      <dgm:prSet presAssocID="{BD0F281D-AAA3-4FC3-B04B-48B93C379442}" presName="compNode" presStyleCnt="0"/>
      <dgm:spPr/>
    </dgm:pt>
    <dgm:pt modelId="{15CC2A4B-E44B-410E-B3E6-27B4BEE028E3}" type="pres">
      <dgm:prSet presAssocID="{BD0F281D-AAA3-4FC3-B04B-48B93C379442}" presName="bgRect" presStyleLbl="bgShp" presStyleIdx="0" presStyleCnt="3"/>
      <dgm:spPr/>
    </dgm:pt>
    <dgm:pt modelId="{B15E0B25-F191-42B4-9043-D096E128242F}" type="pres">
      <dgm:prSet presAssocID="{BD0F281D-AAA3-4FC3-B04B-48B93C379442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rouw met baby"/>
        </a:ext>
      </dgm:extLst>
    </dgm:pt>
    <dgm:pt modelId="{9D8ED6CE-2825-44F3-88BC-97828F214242}" type="pres">
      <dgm:prSet presAssocID="{BD0F281D-AAA3-4FC3-B04B-48B93C379442}" presName="spaceRect" presStyleCnt="0"/>
      <dgm:spPr/>
    </dgm:pt>
    <dgm:pt modelId="{128A1AF7-46D3-441C-87A2-73D139FEA99C}" type="pres">
      <dgm:prSet presAssocID="{BD0F281D-AAA3-4FC3-B04B-48B93C379442}" presName="parTx" presStyleLbl="revTx" presStyleIdx="0" presStyleCnt="3">
        <dgm:presLayoutVars>
          <dgm:chMax val="0"/>
          <dgm:chPref val="0"/>
        </dgm:presLayoutVars>
      </dgm:prSet>
      <dgm:spPr/>
    </dgm:pt>
    <dgm:pt modelId="{F3EF2344-43D9-4CB9-B049-B16D14B8B9C2}" type="pres">
      <dgm:prSet presAssocID="{A7FC9574-20B2-4A84-87D3-C4FAC71B86BA}" presName="sibTrans" presStyleCnt="0"/>
      <dgm:spPr/>
    </dgm:pt>
    <dgm:pt modelId="{BA41B514-8018-4DD3-B2E6-DF8DE680AF00}" type="pres">
      <dgm:prSet presAssocID="{DC7F4AC8-B124-45D3-AB90-A811FBBFD2BC}" presName="compNode" presStyleCnt="0"/>
      <dgm:spPr/>
    </dgm:pt>
    <dgm:pt modelId="{4C8B3CD9-3258-405F-A44E-1762B032DEF7}" type="pres">
      <dgm:prSet presAssocID="{DC7F4AC8-B124-45D3-AB90-A811FBBFD2BC}" presName="bgRect" presStyleLbl="bgShp" presStyleIdx="1" presStyleCnt="3"/>
      <dgm:spPr/>
    </dgm:pt>
    <dgm:pt modelId="{929A6989-34A3-41E8-98BA-4A1EEDD621C2}" type="pres">
      <dgm:prSet presAssocID="{DC7F4AC8-B124-45D3-AB90-A811FBBFD2B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kker"/>
        </a:ext>
      </dgm:extLst>
    </dgm:pt>
    <dgm:pt modelId="{479D067F-F927-46A7-849A-A3E235E8EF9C}" type="pres">
      <dgm:prSet presAssocID="{DC7F4AC8-B124-45D3-AB90-A811FBBFD2BC}" presName="spaceRect" presStyleCnt="0"/>
      <dgm:spPr/>
    </dgm:pt>
    <dgm:pt modelId="{44680777-65F0-4EEA-8561-F5F24C506F20}" type="pres">
      <dgm:prSet presAssocID="{DC7F4AC8-B124-45D3-AB90-A811FBBFD2BC}" presName="parTx" presStyleLbl="revTx" presStyleIdx="1" presStyleCnt="3">
        <dgm:presLayoutVars>
          <dgm:chMax val="0"/>
          <dgm:chPref val="0"/>
        </dgm:presLayoutVars>
      </dgm:prSet>
      <dgm:spPr/>
    </dgm:pt>
    <dgm:pt modelId="{A4CB09FC-9512-4700-BDF1-0F6B3D062477}" type="pres">
      <dgm:prSet presAssocID="{811BCDFE-0E90-4DAB-A3F3-62AF0F9B5122}" presName="sibTrans" presStyleCnt="0"/>
      <dgm:spPr/>
    </dgm:pt>
    <dgm:pt modelId="{7B53F72F-C8ED-406B-8F2F-79EDBFE40433}" type="pres">
      <dgm:prSet presAssocID="{EFCCA8BB-E3C3-4C1F-85A9-08843F959F2B}" presName="compNode" presStyleCnt="0"/>
      <dgm:spPr/>
    </dgm:pt>
    <dgm:pt modelId="{736C837A-2299-4C4F-A5D9-F20B35463AC2}" type="pres">
      <dgm:prSet presAssocID="{EFCCA8BB-E3C3-4C1F-85A9-08843F959F2B}" presName="bgRect" presStyleLbl="bgShp" presStyleIdx="2" presStyleCnt="3"/>
      <dgm:spPr/>
    </dgm:pt>
    <dgm:pt modelId="{C1AEF0D4-11E9-480B-B8B8-119A9D11E607}" type="pres">
      <dgm:prSet presAssocID="{EFCCA8BB-E3C3-4C1F-85A9-08843F959F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el"/>
        </a:ext>
      </dgm:extLst>
    </dgm:pt>
    <dgm:pt modelId="{47F4E86A-051F-4777-A869-40869C7E4B85}" type="pres">
      <dgm:prSet presAssocID="{EFCCA8BB-E3C3-4C1F-85A9-08843F959F2B}" presName="spaceRect" presStyleCnt="0"/>
      <dgm:spPr/>
    </dgm:pt>
    <dgm:pt modelId="{3E7E9FB3-4B21-4200-8CD9-3C1DC188D89B}" type="pres">
      <dgm:prSet presAssocID="{EFCCA8BB-E3C3-4C1F-85A9-08843F959F2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80C4330-4BEE-412D-9E89-98689473E9DE}" type="presOf" srcId="{9B00ED18-138C-49E1-8EE5-9B0EF8B0948D}" destId="{E174E7C8-FC40-422B-BA6C-2259D3C55E2B}" srcOrd="0" destOrd="0" presId="urn:microsoft.com/office/officeart/2018/2/layout/IconVerticalSolidList"/>
    <dgm:cxn modelId="{DAC13445-B6A8-4777-BCF3-5BE6C9FD09E5}" srcId="{9B00ED18-138C-49E1-8EE5-9B0EF8B0948D}" destId="{EFCCA8BB-E3C3-4C1F-85A9-08843F959F2B}" srcOrd="2" destOrd="0" parTransId="{F2D65691-41E7-4DD7-834C-0F8ECB71AF0B}" sibTransId="{E92F52CD-C59F-4001-96AB-34686AC26133}"/>
    <dgm:cxn modelId="{7984FA46-B474-4B61-86EF-92C30D6D996E}" type="presOf" srcId="{EFCCA8BB-E3C3-4C1F-85A9-08843F959F2B}" destId="{3E7E9FB3-4B21-4200-8CD9-3C1DC188D89B}" srcOrd="0" destOrd="0" presId="urn:microsoft.com/office/officeart/2018/2/layout/IconVerticalSolidList"/>
    <dgm:cxn modelId="{1E3CE192-F023-451E-8537-1069335D2303}" srcId="{9B00ED18-138C-49E1-8EE5-9B0EF8B0948D}" destId="{BD0F281D-AAA3-4FC3-B04B-48B93C379442}" srcOrd="0" destOrd="0" parTransId="{C0157C3D-1CC6-4415-B885-88F976B0BEE3}" sibTransId="{A7FC9574-20B2-4A84-87D3-C4FAC71B86BA}"/>
    <dgm:cxn modelId="{3D2E86C7-E2EC-4CFF-B108-1FCCD2434A21}" srcId="{9B00ED18-138C-49E1-8EE5-9B0EF8B0948D}" destId="{DC7F4AC8-B124-45D3-AB90-A811FBBFD2BC}" srcOrd="1" destOrd="0" parTransId="{A130EA24-760B-4676-BCBC-E2B96F87FD25}" sibTransId="{811BCDFE-0E90-4DAB-A3F3-62AF0F9B5122}"/>
    <dgm:cxn modelId="{F3B8DAEA-0E26-4BFC-BA5B-95108734F9A8}" type="presOf" srcId="{BD0F281D-AAA3-4FC3-B04B-48B93C379442}" destId="{128A1AF7-46D3-441C-87A2-73D139FEA99C}" srcOrd="0" destOrd="0" presId="urn:microsoft.com/office/officeart/2018/2/layout/IconVerticalSolidList"/>
    <dgm:cxn modelId="{A6CD8EF3-6B22-4143-9D40-1AA88F486F2D}" type="presOf" srcId="{DC7F4AC8-B124-45D3-AB90-A811FBBFD2BC}" destId="{44680777-65F0-4EEA-8561-F5F24C506F20}" srcOrd="0" destOrd="0" presId="urn:microsoft.com/office/officeart/2018/2/layout/IconVerticalSolidList"/>
    <dgm:cxn modelId="{A697B932-0CD1-44EB-9D21-208A51AA4229}" type="presParOf" srcId="{E174E7C8-FC40-422B-BA6C-2259D3C55E2B}" destId="{31789A2F-0BCE-41B9-86C5-227DDF4C8F1C}" srcOrd="0" destOrd="0" presId="urn:microsoft.com/office/officeart/2018/2/layout/IconVerticalSolidList"/>
    <dgm:cxn modelId="{44D623F0-C661-42F4-ACAD-96CA8D1EE1AC}" type="presParOf" srcId="{31789A2F-0BCE-41B9-86C5-227DDF4C8F1C}" destId="{15CC2A4B-E44B-410E-B3E6-27B4BEE028E3}" srcOrd="0" destOrd="0" presId="urn:microsoft.com/office/officeart/2018/2/layout/IconVerticalSolidList"/>
    <dgm:cxn modelId="{1D9CA1E5-5630-4278-BE1F-9B8A33D6F75C}" type="presParOf" srcId="{31789A2F-0BCE-41B9-86C5-227DDF4C8F1C}" destId="{B15E0B25-F191-42B4-9043-D096E128242F}" srcOrd="1" destOrd="0" presId="urn:microsoft.com/office/officeart/2018/2/layout/IconVerticalSolidList"/>
    <dgm:cxn modelId="{F123179B-EE34-4BCF-B58C-283D54F70DF5}" type="presParOf" srcId="{31789A2F-0BCE-41B9-86C5-227DDF4C8F1C}" destId="{9D8ED6CE-2825-44F3-88BC-97828F214242}" srcOrd="2" destOrd="0" presId="urn:microsoft.com/office/officeart/2018/2/layout/IconVerticalSolidList"/>
    <dgm:cxn modelId="{24DECE12-05CC-47A3-BF15-C48BA530F158}" type="presParOf" srcId="{31789A2F-0BCE-41B9-86C5-227DDF4C8F1C}" destId="{128A1AF7-46D3-441C-87A2-73D139FEA99C}" srcOrd="3" destOrd="0" presId="urn:microsoft.com/office/officeart/2018/2/layout/IconVerticalSolidList"/>
    <dgm:cxn modelId="{BDC59812-7F9C-4DF5-9BA1-AF0BFEF30435}" type="presParOf" srcId="{E174E7C8-FC40-422B-BA6C-2259D3C55E2B}" destId="{F3EF2344-43D9-4CB9-B049-B16D14B8B9C2}" srcOrd="1" destOrd="0" presId="urn:microsoft.com/office/officeart/2018/2/layout/IconVerticalSolidList"/>
    <dgm:cxn modelId="{B12FC395-A65E-4B3E-85E3-EBA890634F76}" type="presParOf" srcId="{E174E7C8-FC40-422B-BA6C-2259D3C55E2B}" destId="{BA41B514-8018-4DD3-B2E6-DF8DE680AF00}" srcOrd="2" destOrd="0" presId="urn:microsoft.com/office/officeart/2018/2/layout/IconVerticalSolidList"/>
    <dgm:cxn modelId="{216DD915-A4CC-4B51-858A-C7DE5DFD66C9}" type="presParOf" srcId="{BA41B514-8018-4DD3-B2E6-DF8DE680AF00}" destId="{4C8B3CD9-3258-405F-A44E-1762B032DEF7}" srcOrd="0" destOrd="0" presId="urn:microsoft.com/office/officeart/2018/2/layout/IconVerticalSolidList"/>
    <dgm:cxn modelId="{FFB676C2-6E70-43CE-A3BF-E0683627C280}" type="presParOf" srcId="{BA41B514-8018-4DD3-B2E6-DF8DE680AF00}" destId="{929A6989-34A3-41E8-98BA-4A1EEDD621C2}" srcOrd="1" destOrd="0" presId="urn:microsoft.com/office/officeart/2018/2/layout/IconVerticalSolidList"/>
    <dgm:cxn modelId="{BB2C6374-E100-4CE8-BEA1-5D5F7BBD30D0}" type="presParOf" srcId="{BA41B514-8018-4DD3-B2E6-DF8DE680AF00}" destId="{479D067F-F927-46A7-849A-A3E235E8EF9C}" srcOrd="2" destOrd="0" presId="urn:microsoft.com/office/officeart/2018/2/layout/IconVerticalSolidList"/>
    <dgm:cxn modelId="{D61159AE-E15F-40E3-A1E0-FE27A1406687}" type="presParOf" srcId="{BA41B514-8018-4DD3-B2E6-DF8DE680AF00}" destId="{44680777-65F0-4EEA-8561-F5F24C506F20}" srcOrd="3" destOrd="0" presId="urn:microsoft.com/office/officeart/2018/2/layout/IconVerticalSolidList"/>
    <dgm:cxn modelId="{873CD066-8D68-4C79-9419-4299574360B2}" type="presParOf" srcId="{E174E7C8-FC40-422B-BA6C-2259D3C55E2B}" destId="{A4CB09FC-9512-4700-BDF1-0F6B3D062477}" srcOrd="3" destOrd="0" presId="urn:microsoft.com/office/officeart/2018/2/layout/IconVerticalSolidList"/>
    <dgm:cxn modelId="{C3C89ADF-AE72-4534-BA20-E12A9245A7CB}" type="presParOf" srcId="{E174E7C8-FC40-422B-BA6C-2259D3C55E2B}" destId="{7B53F72F-C8ED-406B-8F2F-79EDBFE40433}" srcOrd="4" destOrd="0" presId="urn:microsoft.com/office/officeart/2018/2/layout/IconVerticalSolidList"/>
    <dgm:cxn modelId="{718031CE-857D-489A-A864-546A67D1C34F}" type="presParOf" srcId="{7B53F72F-C8ED-406B-8F2F-79EDBFE40433}" destId="{736C837A-2299-4C4F-A5D9-F20B35463AC2}" srcOrd="0" destOrd="0" presId="urn:microsoft.com/office/officeart/2018/2/layout/IconVerticalSolidList"/>
    <dgm:cxn modelId="{29785359-270D-41EF-8B26-7602B6CC7E24}" type="presParOf" srcId="{7B53F72F-C8ED-406B-8F2F-79EDBFE40433}" destId="{C1AEF0D4-11E9-480B-B8B8-119A9D11E607}" srcOrd="1" destOrd="0" presId="urn:microsoft.com/office/officeart/2018/2/layout/IconVerticalSolidList"/>
    <dgm:cxn modelId="{A6568C04-99FB-4397-B2EE-12D341897225}" type="presParOf" srcId="{7B53F72F-C8ED-406B-8F2F-79EDBFE40433}" destId="{47F4E86A-051F-4777-A869-40869C7E4B85}" srcOrd="2" destOrd="0" presId="urn:microsoft.com/office/officeart/2018/2/layout/IconVerticalSolidList"/>
    <dgm:cxn modelId="{0E912576-1617-4A94-8967-3FCD19799DCF}" type="presParOf" srcId="{7B53F72F-C8ED-406B-8F2F-79EDBFE40433}" destId="{3E7E9FB3-4B21-4200-8CD9-3C1DC188D8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FB35F-70B9-485D-B939-DCBEC06C1C8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CDBD986E-927E-4487-AD8A-B8563A6A7D33}">
      <dgm:prSet custT="1"/>
      <dgm:spPr/>
      <dgm:t>
        <a:bodyPr/>
        <a:lstStyle/>
        <a:p>
          <a:r>
            <a:rPr lang="nl-NL" sz="2200" dirty="0">
              <a:latin typeface="+mj-lt"/>
            </a:rPr>
            <a:t>Geleidelijk aan voeding per voeding vervangen</a:t>
          </a:r>
          <a:endParaRPr lang="en-US" sz="2200" dirty="0">
            <a:latin typeface="+mj-lt"/>
          </a:endParaRPr>
        </a:p>
      </dgm:t>
    </dgm:pt>
    <dgm:pt modelId="{13DD3F05-38D4-4B9B-96F9-6A345A4D89EC}" type="parTrans" cxnId="{667D019C-0161-4A0E-9329-C16E80DFAE34}">
      <dgm:prSet/>
      <dgm:spPr/>
      <dgm:t>
        <a:bodyPr/>
        <a:lstStyle/>
        <a:p>
          <a:endParaRPr lang="en-US"/>
        </a:p>
      </dgm:t>
    </dgm:pt>
    <dgm:pt modelId="{D5B12D70-B80F-4206-9A50-F62B7BC45033}" type="sibTrans" cxnId="{667D019C-0161-4A0E-9329-C16E80DFAE34}">
      <dgm:prSet/>
      <dgm:spPr/>
      <dgm:t>
        <a:bodyPr/>
        <a:lstStyle/>
        <a:p>
          <a:endParaRPr lang="en-US"/>
        </a:p>
      </dgm:t>
    </dgm:pt>
    <dgm:pt modelId="{79053D1A-B7E0-4C97-BF0B-9204DB04DAD3}">
      <dgm:prSet custT="1"/>
      <dgm:spPr/>
      <dgm:t>
        <a:bodyPr/>
        <a:lstStyle/>
        <a:p>
          <a:r>
            <a:rPr lang="nl-NL" sz="2200" dirty="0">
              <a:latin typeface="+mj-lt"/>
            </a:rPr>
            <a:t>Combinatie FV/BV/Afkolven</a:t>
          </a:r>
          <a:endParaRPr lang="en-US" sz="2200" dirty="0">
            <a:latin typeface="+mj-lt"/>
          </a:endParaRPr>
        </a:p>
      </dgm:t>
    </dgm:pt>
    <dgm:pt modelId="{6EA9BE0A-7965-4E72-9E98-F5787F9AADA9}" type="parTrans" cxnId="{F5FFEA57-360F-47EB-BA1E-81B6C8BD7332}">
      <dgm:prSet/>
      <dgm:spPr/>
      <dgm:t>
        <a:bodyPr/>
        <a:lstStyle/>
        <a:p>
          <a:endParaRPr lang="en-US"/>
        </a:p>
      </dgm:t>
    </dgm:pt>
    <dgm:pt modelId="{7ACB11C2-E5A1-4CD6-BDC8-94F893F37B11}" type="sibTrans" cxnId="{F5FFEA57-360F-47EB-BA1E-81B6C8BD7332}">
      <dgm:prSet/>
      <dgm:spPr/>
      <dgm:t>
        <a:bodyPr/>
        <a:lstStyle/>
        <a:p>
          <a:endParaRPr lang="en-US"/>
        </a:p>
      </dgm:t>
    </dgm:pt>
    <dgm:pt modelId="{7231A9E7-FE68-4FDA-BD31-D217E3C69729}" type="pres">
      <dgm:prSet presAssocID="{943FB35F-70B9-485D-B939-DCBEC06C1C8B}" presName="root" presStyleCnt="0">
        <dgm:presLayoutVars>
          <dgm:dir/>
          <dgm:resizeHandles val="exact"/>
        </dgm:presLayoutVars>
      </dgm:prSet>
      <dgm:spPr/>
    </dgm:pt>
    <dgm:pt modelId="{16623B7A-42EF-4B4A-BB5B-0FA85659E944}" type="pres">
      <dgm:prSet presAssocID="{CDBD986E-927E-4487-AD8A-B8563A6A7D33}" presName="compNode" presStyleCnt="0"/>
      <dgm:spPr/>
    </dgm:pt>
    <dgm:pt modelId="{D3E5FF63-EBBC-45D4-BF67-C5DDD22639F3}" type="pres">
      <dgm:prSet presAssocID="{CDBD986E-927E-4487-AD8A-B8563A6A7D33}" presName="iconRect" presStyleLbl="node1" presStyleIdx="0" presStyleCnt="2" custScaleX="88361" custScaleY="83760" custLinFactNeighborX="783" custLinFactNeighborY="-141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raam"/>
        </a:ext>
      </dgm:extLst>
    </dgm:pt>
    <dgm:pt modelId="{F8E3AD5D-BBD3-4E58-BFA1-956950EC6329}" type="pres">
      <dgm:prSet presAssocID="{CDBD986E-927E-4487-AD8A-B8563A6A7D33}" presName="spaceRect" presStyleCnt="0"/>
      <dgm:spPr/>
    </dgm:pt>
    <dgm:pt modelId="{EC1B747F-7813-4F13-B04F-0807E660D544}" type="pres">
      <dgm:prSet presAssocID="{CDBD986E-927E-4487-AD8A-B8563A6A7D33}" presName="textRect" presStyleLbl="revTx" presStyleIdx="0" presStyleCnt="2">
        <dgm:presLayoutVars>
          <dgm:chMax val="1"/>
          <dgm:chPref val="1"/>
        </dgm:presLayoutVars>
      </dgm:prSet>
      <dgm:spPr/>
    </dgm:pt>
    <dgm:pt modelId="{7202354C-A036-4E10-A9AB-2C9E0F5F7845}" type="pres">
      <dgm:prSet presAssocID="{D5B12D70-B80F-4206-9A50-F62B7BC45033}" presName="sibTrans" presStyleCnt="0"/>
      <dgm:spPr/>
    </dgm:pt>
    <dgm:pt modelId="{0B4AA49A-4233-4BF3-98F1-435227B7ACA8}" type="pres">
      <dgm:prSet presAssocID="{79053D1A-B7E0-4C97-BF0B-9204DB04DAD3}" presName="compNode" presStyleCnt="0"/>
      <dgm:spPr/>
    </dgm:pt>
    <dgm:pt modelId="{9DD2080C-B934-41AB-B5D3-0B4B2B062638}" type="pres">
      <dgm:prSet presAssocID="{79053D1A-B7E0-4C97-BF0B-9204DB04DAD3}" presName="iconRect" presStyleLbl="node1" presStyleIdx="1" presStyleCnt="2" custScaleX="64916" custScaleY="62446" custLinFactNeighborY="-48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5FC7F811-711E-4977-8387-0A7CDD5E1BE1}" type="pres">
      <dgm:prSet presAssocID="{79053D1A-B7E0-4C97-BF0B-9204DB04DAD3}" presName="spaceRect" presStyleCnt="0"/>
      <dgm:spPr/>
    </dgm:pt>
    <dgm:pt modelId="{49812B60-CCAF-46D6-B70E-295D435E7564}" type="pres">
      <dgm:prSet presAssocID="{79053D1A-B7E0-4C97-BF0B-9204DB04DAD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3C2255B-7C13-4508-AF99-F89044ADBA7B}" type="presOf" srcId="{943FB35F-70B9-485D-B939-DCBEC06C1C8B}" destId="{7231A9E7-FE68-4FDA-BD31-D217E3C69729}" srcOrd="0" destOrd="0" presId="urn:microsoft.com/office/officeart/2018/2/layout/IconLabelList"/>
    <dgm:cxn modelId="{79E8A95D-7C84-4A39-B532-88B977162801}" type="presOf" srcId="{CDBD986E-927E-4487-AD8A-B8563A6A7D33}" destId="{EC1B747F-7813-4F13-B04F-0807E660D544}" srcOrd="0" destOrd="0" presId="urn:microsoft.com/office/officeart/2018/2/layout/IconLabelList"/>
    <dgm:cxn modelId="{F89BA247-7FCF-4495-9904-EF438C93FEAC}" type="presOf" srcId="{79053D1A-B7E0-4C97-BF0B-9204DB04DAD3}" destId="{49812B60-CCAF-46D6-B70E-295D435E7564}" srcOrd="0" destOrd="0" presId="urn:microsoft.com/office/officeart/2018/2/layout/IconLabelList"/>
    <dgm:cxn modelId="{F5FFEA57-360F-47EB-BA1E-81B6C8BD7332}" srcId="{943FB35F-70B9-485D-B939-DCBEC06C1C8B}" destId="{79053D1A-B7E0-4C97-BF0B-9204DB04DAD3}" srcOrd="1" destOrd="0" parTransId="{6EA9BE0A-7965-4E72-9E98-F5787F9AADA9}" sibTransId="{7ACB11C2-E5A1-4CD6-BDC8-94F893F37B11}"/>
    <dgm:cxn modelId="{667D019C-0161-4A0E-9329-C16E80DFAE34}" srcId="{943FB35F-70B9-485D-B939-DCBEC06C1C8B}" destId="{CDBD986E-927E-4487-AD8A-B8563A6A7D33}" srcOrd="0" destOrd="0" parTransId="{13DD3F05-38D4-4B9B-96F9-6A345A4D89EC}" sibTransId="{D5B12D70-B80F-4206-9A50-F62B7BC45033}"/>
    <dgm:cxn modelId="{92C70917-4D19-4A21-B807-627A7F3F7A60}" type="presParOf" srcId="{7231A9E7-FE68-4FDA-BD31-D217E3C69729}" destId="{16623B7A-42EF-4B4A-BB5B-0FA85659E944}" srcOrd="0" destOrd="0" presId="urn:microsoft.com/office/officeart/2018/2/layout/IconLabelList"/>
    <dgm:cxn modelId="{416E64FF-F01D-48A3-BC70-9B493C87D349}" type="presParOf" srcId="{16623B7A-42EF-4B4A-BB5B-0FA85659E944}" destId="{D3E5FF63-EBBC-45D4-BF67-C5DDD22639F3}" srcOrd="0" destOrd="0" presId="urn:microsoft.com/office/officeart/2018/2/layout/IconLabelList"/>
    <dgm:cxn modelId="{38767740-B355-46A2-A81B-1453F32827FD}" type="presParOf" srcId="{16623B7A-42EF-4B4A-BB5B-0FA85659E944}" destId="{F8E3AD5D-BBD3-4E58-BFA1-956950EC6329}" srcOrd="1" destOrd="0" presId="urn:microsoft.com/office/officeart/2018/2/layout/IconLabelList"/>
    <dgm:cxn modelId="{0DEFB566-0A60-451B-A66E-C30819D4A580}" type="presParOf" srcId="{16623B7A-42EF-4B4A-BB5B-0FA85659E944}" destId="{EC1B747F-7813-4F13-B04F-0807E660D544}" srcOrd="2" destOrd="0" presId="urn:microsoft.com/office/officeart/2018/2/layout/IconLabelList"/>
    <dgm:cxn modelId="{24AD27A1-2FF3-4028-BFC8-9D2362A680AB}" type="presParOf" srcId="{7231A9E7-FE68-4FDA-BD31-D217E3C69729}" destId="{7202354C-A036-4E10-A9AB-2C9E0F5F7845}" srcOrd="1" destOrd="0" presId="urn:microsoft.com/office/officeart/2018/2/layout/IconLabelList"/>
    <dgm:cxn modelId="{27F29575-9A00-4919-8B40-DF4D582DAD8D}" type="presParOf" srcId="{7231A9E7-FE68-4FDA-BD31-D217E3C69729}" destId="{0B4AA49A-4233-4BF3-98F1-435227B7ACA8}" srcOrd="2" destOrd="0" presId="urn:microsoft.com/office/officeart/2018/2/layout/IconLabelList"/>
    <dgm:cxn modelId="{AA2230C4-41F4-48E5-9444-2BF5E63D84E9}" type="presParOf" srcId="{0B4AA49A-4233-4BF3-98F1-435227B7ACA8}" destId="{9DD2080C-B934-41AB-B5D3-0B4B2B062638}" srcOrd="0" destOrd="0" presId="urn:microsoft.com/office/officeart/2018/2/layout/IconLabelList"/>
    <dgm:cxn modelId="{2C3D9D69-EED7-4A42-BAE8-7D916E9C9FF2}" type="presParOf" srcId="{0B4AA49A-4233-4BF3-98F1-435227B7ACA8}" destId="{5FC7F811-711E-4977-8387-0A7CDD5E1BE1}" srcOrd="1" destOrd="0" presId="urn:microsoft.com/office/officeart/2018/2/layout/IconLabelList"/>
    <dgm:cxn modelId="{26274324-6316-4C30-B505-63553D416BD7}" type="presParOf" srcId="{0B4AA49A-4233-4BF3-98F1-435227B7ACA8}" destId="{49812B60-CCAF-46D6-B70E-295D435E756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C2A4B-E44B-410E-B3E6-27B4BEE028E3}">
      <dsp:nvSpPr>
        <dsp:cNvPr id="0" name=""/>
        <dsp:cNvSpPr/>
      </dsp:nvSpPr>
      <dsp:spPr>
        <a:xfrm>
          <a:off x="0" y="600"/>
          <a:ext cx="4231481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E0B25-F191-42B4-9043-D096E128242F}">
      <dsp:nvSpPr>
        <dsp:cNvPr id="0" name=""/>
        <dsp:cNvSpPr/>
      </dsp:nvSpPr>
      <dsp:spPr>
        <a:xfrm>
          <a:off x="425232" y="316889"/>
          <a:ext cx="773150" cy="7731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A1AF7-46D3-441C-87A2-73D139FEA99C}">
      <dsp:nvSpPr>
        <dsp:cNvPr id="0" name=""/>
        <dsp:cNvSpPr/>
      </dsp:nvSpPr>
      <dsp:spPr>
        <a:xfrm>
          <a:off x="1623616" y="600"/>
          <a:ext cx="2607864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1" kern="1200" dirty="0"/>
            <a:t>Huid-op-huidcontact</a:t>
          </a:r>
          <a:endParaRPr lang="en-US" sz="2100" b="1" kern="1200" dirty="0"/>
        </a:p>
      </dsp:txBody>
      <dsp:txXfrm>
        <a:off x="1623616" y="600"/>
        <a:ext cx="2607864" cy="1405728"/>
      </dsp:txXfrm>
    </dsp:sp>
    <dsp:sp modelId="{4C8B3CD9-3258-405F-A44E-1762B032DEF7}">
      <dsp:nvSpPr>
        <dsp:cNvPr id="0" name=""/>
        <dsp:cNvSpPr/>
      </dsp:nvSpPr>
      <dsp:spPr>
        <a:xfrm>
          <a:off x="0" y="1757760"/>
          <a:ext cx="4231481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A6989-34A3-41E8-98BA-4A1EEDD621C2}">
      <dsp:nvSpPr>
        <dsp:cNvPr id="0" name=""/>
        <dsp:cNvSpPr/>
      </dsp:nvSpPr>
      <dsp:spPr>
        <a:xfrm>
          <a:off x="425232" y="2074049"/>
          <a:ext cx="773150" cy="773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80777-65F0-4EEA-8561-F5F24C506F20}">
      <dsp:nvSpPr>
        <dsp:cNvPr id="0" name=""/>
        <dsp:cNvSpPr/>
      </dsp:nvSpPr>
      <dsp:spPr>
        <a:xfrm>
          <a:off x="1623616" y="1757760"/>
          <a:ext cx="2607864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De baby </a:t>
          </a:r>
          <a:r>
            <a:rPr lang="nl-BE" sz="2100" b="1" kern="1200" dirty="0"/>
            <a:t>binnen het uur</a:t>
          </a:r>
          <a:r>
            <a:rPr lang="nl-BE" sz="2100" kern="1200" dirty="0"/>
            <a:t> na de geboorte aanleggen</a:t>
          </a:r>
          <a:endParaRPr lang="en-US" sz="2100" kern="1200" dirty="0"/>
        </a:p>
      </dsp:txBody>
      <dsp:txXfrm>
        <a:off x="1623616" y="1757760"/>
        <a:ext cx="2607864" cy="1405728"/>
      </dsp:txXfrm>
    </dsp:sp>
    <dsp:sp modelId="{736C837A-2299-4C4F-A5D9-F20B35463AC2}">
      <dsp:nvSpPr>
        <dsp:cNvPr id="0" name=""/>
        <dsp:cNvSpPr/>
      </dsp:nvSpPr>
      <dsp:spPr>
        <a:xfrm>
          <a:off x="0" y="3514921"/>
          <a:ext cx="4231481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EF0D4-11E9-480B-B8B8-119A9D11E607}">
      <dsp:nvSpPr>
        <dsp:cNvPr id="0" name=""/>
        <dsp:cNvSpPr/>
      </dsp:nvSpPr>
      <dsp:spPr>
        <a:xfrm>
          <a:off x="425232" y="3831209"/>
          <a:ext cx="773150" cy="773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E9FB3-4B21-4200-8CD9-3C1DC188D89B}">
      <dsp:nvSpPr>
        <dsp:cNvPr id="0" name=""/>
        <dsp:cNvSpPr/>
      </dsp:nvSpPr>
      <dsp:spPr>
        <a:xfrm>
          <a:off x="1623616" y="3514921"/>
          <a:ext cx="2607864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Eventueel </a:t>
          </a:r>
          <a:r>
            <a:rPr lang="nl-BE" sz="2100" b="1" kern="1200" dirty="0"/>
            <a:t>manueel afkolven </a:t>
          </a:r>
          <a:r>
            <a:rPr lang="nl-BE" sz="2100" kern="1200" dirty="0"/>
            <a:t>bij slaperige/baby met last van </a:t>
          </a:r>
          <a:r>
            <a:rPr lang="nl-BE" sz="2100" kern="1200" dirty="0" err="1"/>
            <a:t>slijmpjes</a:t>
          </a:r>
          <a:endParaRPr lang="en-US" sz="2100" kern="1200" dirty="0"/>
        </a:p>
      </dsp:txBody>
      <dsp:txXfrm>
        <a:off x="1623616" y="3514921"/>
        <a:ext cx="2607864" cy="1405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5FF63-EBBC-45D4-BF67-C5DDD22639F3}">
      <dsp:nvSpPr>
        <dsp:cNvPr id="0" name=""/>
        <dsp:cNvSpPr/>
      </dsp:nvSpPr>
      <dsp:spPr>
        <a:xfrm>
          <a:off x="1139753" y="710954"/>
          <a:ext cx="1158120" cy="10406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B747F-7813-4F13-B04F-0807E660D544}">
      <dsp:nvSpPr>
        <dsp:cNvPr id="0" name=""/>
        <dsp:cNvSpPr/>
      </dsp:nvSpPr>
      <dsp:spPr>
        <a:xfrm>
          <a:off x="60426" y="2416589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+mj-lt"/>
            </a:rPr>
            <a:t>Geleidelijk aan voeding per voeding vervangen</a:t>
          </a:r>
          <a:endParaRPr lang="en-US" sz="2200" kern="1200" dirty="0">
            <a:latin typeface="+mj-lt"/>
          </a:endParaRPr>
        </a:p>
      </dsp:txBody>
      <dsp:txXfrm>
        <a:off x="60426" y="2416589"/>
        <a:ext cx="3296250" cy="720000"/>
      </dsp:txXfrm>
    </dsp:sp>
    <dsp:sp modelId="{9DD2080C-B934-41AB-B5D3-0B4B2B062638}">
      <dsp:nvSpPr>
        <dsp:cNvPr id="0" name=""/>
        <dsp:cNvSpPr/>
      </dsp:nvSpPr>
      <dsp:spPr>
        <a:xfrm>
          <a:off x="5100191" y="782954"/>
          <a:ext cx="962907" cy="926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12B60-CCAF-46D6-B70E-295D435E7564}">
      <dsp:nvSpPr>
        <dsp:cNvPr id="0" name=""/>
        <dsp:cNvSpPr/>
      </dsp:nvSpPr>
      <dsp:spPr>
        <a:xfrm>
          <a:off x="3933520" y="2448215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+mj-lt"/>
            </a:rPr>
            <a:t>Combinatie FV/BV/Afkolven</a:t>
          </a:r>
          <a:endParaRPr lang="en-US" sz="2200" kern="1200" dirty="0">
            <a:latin typeface="+mj-lt"/>
          </a:endParaRPr>
        </a:p>
      </dsp:txBody>
      <dsp:txXfrm>
        <a:off x="3933520" y="2448215"/>
        <a:ext cx="329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0C0B2-64DC-4B31-97E1-31B264072E97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DD2BA-60B4-4B59-A7E8-97A2C58A5F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232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DD2BA-60B4-4B59-A7E8-97A2C58A5F06}" type="slidenum">
              <a:rPr lang="nl-BE" smtClean="0"/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988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08BCA8D-3BDD-47B3-88DE-DCE0B26AC610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707E-3D41-44B2-A87A-8C96BF48487F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72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CA8D-3BDD-47B3-88DE-DCE0B26AC610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707E-3D41-44B2-A87A-8C96BF48487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455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CA8D-3BDD-47B3-88DE-DCE0B26AC610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707E-3D41-44B2-A87A-8C96BF48487F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04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CA8D-3BDD-47B3-88DE-DCE0B26AC610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707E-3D41-44B2-A87A-8C96BF48487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304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CA8D-3BDD-47B3-88DE-DCE0B26AC610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707E-3D41-44B2-A87A-8C96BF48487F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95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CA8D-3BDD-47B3-88DE-DCE0B26AC610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707E-3D41-44B2-A87A-8C96BF48487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249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CA8D-3BDD-47B3-88DE-DCE0B26AC610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707E-3D41-44B2-A87A-8C96BF48487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371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CA8D-3BDD-47B3-88DE-DCE0B26AC610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707E-3D41-44B2-A87A-8C96BF48487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055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3282A43-EE2F-4232-9B3D-D9AE67B53BA9}"/>
              </a:ext>
            </a:extLst>
          </p:cNvPr>
          <p:cNvSpPr/>
          <p:nvPr userDrawn="1"/>
        </p:nvSpPr>
        <p:spPr>
          <a:xfrm>
            <a:off x="-3940" y="6540130"/>
            <a:ext cx="9144000" cy="35015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E31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0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CA8D-3BDD-47B3-88DE-DCE0B26AC610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707E-3D41-44B2-A87A-8C96BF48487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74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CA8D-3BDD-47B3-88DE-DCE0B26AC610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707E-3D41-44B2-A87A-8C96BF48487F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47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08BCA8D-3BDD-47B3-88DE-DCE0B26AC610}" type="datetimeFigureOut">
              <a:rPr lang="nl-BE" smtClean="0"/>
              <a:t>13/05/2020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AA707E-3D41-44B2-A87A-8C96BF48487F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62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Kiezen voor Borstvoeding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78CBF7-FCF5-4422-A044-045798CAD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5362444"/>
            <a:ext cx="1548518" cy="658425"/>
          </a:xfrm>
          <a:prstGeom prst="rect">
            <a:avLst/>
          </a:prstGeom>
        </p:spPr>
      </p:pic>
      <p:pic>
        <p:nvPicPr>
          <p:cNvPr id="10" name="Afbeelding 9" descr="Afbeelding met persoon, binnen, kleding, baby&#10;&#10;Automatisch gegenereerde beschrijving">
            <a:extLst>
              <a:ext uri="{FF2B5EF4-FFF2-40B4-BE49-F238E27FC236}">
                <a16:creationId xmlns:a16="http://schemas.microsoft.com/office/drawing/2014/main" id="{5B735F9E-A70C-4AF2-9478-43F96161D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7"/>
          <a:stretch/>
        </p:blipFill>
        <p:spPr>
          <a:xfrm>
            <a:off x="-27384" y="-219"/>
            <a:ext cx="9651180" cy="458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7404" y="643467"/>
            <a:ext cx="2604756" cy="5571066"/>
          </a:xfrm>
        </p:spPr>
        <p:txBody>
          <a:bodyPr>
            <a:normAutofit/>
          </a:bodyPr>
          <a:lstStyle/>
          <a:p>
            <a:pPr algn="ctr"/>
            <a:r>
              <a:rPr lang="nl-BE" sz="4100" dirty="0"/>
              <a:t>Rijpe moedermelk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90097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ep 5">
            <a:extLst>
              <a:ext uri="{FF2B5EF4-FFF2-40B4-BE49-F238E27FC236}">
                <a16:creationId xmlns:a16="http://schemas.microsoft.com/office/drawing/2014/main" id="{E08890DD-BC2E-43D6-BB5D-F54E030502A2}"/>
              </a:ext>
            </a:extLst>
          </p:cNvPr>
          <p:cNvGrpSpPr/>
          <p:nvPr/>
        </p:nvGrpSpPr>
        <p:grpSpPr>
          <a:xfrm>
            <a:off x="668343" y="1475892"/>
            <a:ext cx="4974472" cy="3906215"/>
            <a:chOff x="679806" y="937310"/>
            <a:chExt cx="4974472" cy="3906215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B054FCB3-7ED0-475E-854D-63C807EAFD93}"/>
                </a:ext>
              </a:extLst>
            </p:cNvPr>
            <p:cNvSpPr/>
            <p:nvPr/>
          </p:nvSpPr>
          <p:spPr>
            <a:xfrm>
              <a:off x="707231" y="937310"/>
              <a:ext cx="4947047" cy="82236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hthoek 8" descr="Baby">
              <a:extLst>
                <a:ext uri="{FF2B5EF4-FFF2-40B4-BE49-F238E27FC236}">
                  <a16:creationId xmlns:a16="http://schemas.microsoft.com/office/drawing/2014/main" id="{0FB55521-36FA-4995-8EF4-A7F5E8FB64B1}"/>
                </a:ext>
              </a:extLst>
            </p:cNvPr>
            <p:cNvSpPr/>
            <p:nvPr/>
          </p:nvSpPr>
          <p:spPr>
            <a:xfrm>
              <a:off x="955995" y="1122342"/>
              <a:ext cx="452298" cy="452298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F206D814-1946-4EC6-AE17-E834FC40D8B4}"/>
                </a:ext>
              </a:extLst>
            </p:cNvPr>
            <p:cNvSpPr/>
            <p:nvPr/>
          </p:nvSpPr>
          <p:spPr>
            <a:xfrm>
              <a:off x="1657058" y="937310"/>
              <a:ext cx="3997219" cy="822361"/>
            </a:xfrm>
            <a:custGeom>
              <a:avLst/>
              <a:gdLst>
                <a:gd name="connsiteX0" fmla="*/ 0 w 3997219"/>
                <a:gd name="connsiteY0" fmla="*/ 0 h 822361"/>
                <a:gd name="connsiteX1" fmla="*/ 3997219 w 3997219"/>
                <a:gd name="connsiteY1" fmla="*/ 0 h 822361"/>
                <a:gd name="connsiteX2" fmla="*/ 3997219 w 3997219"/>
                <a:gd name="connsiteY2" fmla="*/ 822361 h 822361"/>
                <a:gd name="connsiteX3" fmla="*/ 0 w 3997219"/>
                <a:gd name="connsiteY3" fmla="*/ 822361 h 822361"/>
                <a:gd name="connsiteX4" fmla="*/ 0 w 3997219"/>
                <a:gd name="connsiteY4" fmla="*/ 0 h 82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219" h="822361">
                  <a:moveTo>
                    <a:pt x="0" y="0"/>
                  </a:moveTo>
                  <a:lnTo>
                    <a:pt x="3997219" y="0"/>
                  </a:lnTo>
                  <a:lnTo>
                    <a:pt x="3997219" y="822361"/>
                  </a:lnTo>
                  <a:lnTo>
                    <a:pt x="0" y="8223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033" tIns="87033" rIns="87033" bIns="87033" numCol="1" spcCol="1270" anchor="ctr" anchorCtr="0">
              <a:norm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900" dirty="0">
                  <a:latin typeface="+mj-lt"/>
                </a:rPr>
                <a:t>Bevat MEER vet en melksuiker</a:t>
              </a:r>
              <a:endParaRPr lang="en-US" sz="1900" dirty="0">
                <a:latin typeface="+mj-lt"/>
              </a:endParaRPr>
            </a:p>
          </p:txBody>
        </p:sp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12A77D1A-B479-4D34-8909-8A22AF3DAEBD}"/>
                </a:ext>
              </a:extLst>
            </p:cNvPr>
            <p:cNvSpPr/>
            <p:nvPr/>
          </p:nvSpPr>
          <p:spPr>
            <a:xfrm>
              <a:off x="707231" y="1965261"/>
              <a:ext cx="4947047" cy="82236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hthoek 12" descr="Palette">
              <a:extLst>
                <a:ext uri="{FF2B5EF4-FFF2-40B4-BE49-F238E27FC236}">
                  <a16:creationId xmlns:a16="http://schemas.microsoft.com/office/drawing/2014/main" id="{0E29293E-D513-4F27-94E5-F805564D2A5C}"/>
                </a:ext>
              </a:extLst>
            </p:cNvPr>
            <p:cNvSpPr/>
            <p:nvPr/>
          </p:nvSpPr>
          <p:spPr>
            <a:xfrm>
              <a:off x="955995" y="2150293"/>
              <a:ext cx="452298" cy="452298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B90E50-E6A8-44C4-A4F6-4FC7B7D85B4D}"/>
                </a:ext>
              </a:extLst>
            </p:cNvPr>
            <p:cNvSpPr/>
            <p:nvPr/>
          </p:nvSpPr>
          <p:spPr>
            <a:xfrm>
              <a:off x="1657058" y="1965262"/>
              <a:ext cx="3997219" cy="822361"/>
            </a:xfrm>
            <a:custGeom>
              <a:avLst/>
              <a:gdLst>
                <a:gd name="connsiteX0" fmla="*/ 0 w 3997219"/>
                <a:gd name="connsiteY0" fmla="*/ 0 h 822361"/>
                <a:gd name="connsiteX1" fmla="*/ 3997219 w 3997219"/>
                <a:gd name="connsiteY1" fmla="*/ 0 h 822361"/>
                <a:gd name="connsiteX2" fmla="*/ 3997219 w 3997219"/>
                <a:gd name="connsiteY2" fmla="*/ 822361 h 822361"/>
                <a:gd name="connsiteX3" fmla="*/ 0 w 3997219"/>
                <a:gd name="connsiteY3" fmla="*/ 822361 h 822361"/>
                <a:gd name="connsiteX4" fmla="*/ 0 w 3997219"/>
                <a:gd name="connsiteY4" fmla="*/ 0 h 82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219" h="822361">
                  <a:moveTo>
                    <a:pt x="0" y="0"/>
                  </a:moveTo>
                  <a:lnTo>
                    <a:pt x="3997219" y="0"/>
                  </a:lnTo>
                  <a:lnTo>
                    <a:pt x="3997219" y="822361"/>
                  </a:lnTo>
                  <a:lnTo>
                    <a:pt x="0" y="8223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033" tIns="87033" rIns="87033" bIns="87033" numCol="1" spcCol="1270" anchor="ctr" anchorCtr="0">
              <a:norm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900" dirty="0">
                  <a:latin typeface="+mj-lt"/>
                </a:rPr>
                <a:t>Witte kleur</a:t>
              </a:r>
              <a:endParaRPr lang="en-US" sz="1900" dirty="0">
                <a:latin typeface="+mj-lt"/>
              </a:endParaRPr>
            </a:p>
          </p:txBody>
        </p:sp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FB83E800-BDD2-48E3-8836-FAA59F02DDC2}"/>
                </a:ext>
              </a:extLst>
            </p:cNvPr>
            <p:cNvSpPr/>
            <p:nvPr/>
          </p:nvSpPr>
          <p:spPr>
            <a:xfrm>
              <a:off x="679806" y="2972654"/>
              <a:ext cx="4947047" cy="82236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hthoek 19" descr="Avocado">
              <a:extLst>
                <a:ext uri="{FF2B5EF4-FFF2-40B4-BE49-F238E27FC236}">
                  <a16:creationId xmlns:a16="http://schemas.microsoft.com/office/drawing/2014/main" id="{11549E1D-2CFD-4073-8C1C-D6105694AD01}"/>
                </a:ext>
              </a:extLst>
            </p:cNvPr>
            <p:cNvSpPr/>
            <p:nvPr/>
          </p:nvSpPr>
          <p:spPr>
            <a:xfrm>
              <a:off x="955995" y="3178244"/>
              <a:ext cx="452298" cy="452298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1486A210-94A5-407A-8544-82FAA872669B}"/>
                </a:ext>
              </a:extLst>
            </p:cNvPr>
            <p:cNvSpPr/>
            <p:nvPr/>
          </p:nvSpPr>
          <p:spPr>
            <a:xfrm>
              <a:off x="1657058" y="2993213"/>
              <a:ext cx="2226171" cy="822361"/>
            </a:xfrm>
            <a:custGeom>
              <a:avLst/>
              <a:gdLst>
                <a:gd name="connsiteX0" fmla="*/ 0 w 2226171"/>
                <a:gd name="connsiteY0" fmla="*/ 0 h 822361"/>
                <a:gd name="connsiteX1" fmla="*/ 2226171 w 2226171"/>
                <a:gd name="connsiteY1" fmla="*/ 0 h 822361"/>
                <a:gd name="connsiteX2" fmla="*/ 2226171 w 2226171"/>
                <a:gd name="connsiteY2" fmla="*/ 822361 h 822361"/>
                <a:gd name="connsiteX3" fmla="*/ 0 w 2226171"/>
                <a:gd name="connsiteY3" fmla="*/ 822361 h 822361"/>
                <a:gd name="connsiteX4" fmla="*/ 0 w 2226171"/>
                <a:gd name="connsiteY4" fmla="*/ 0 h 82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171" h="822361">
                  <a:moveTo>
                    <a:pt x="0" y="0"/>
                  </a:moveTo>
                  <a:lnTo>
                    <a:pt x="2226171" y="0"/>
                  </a:lnTo>
                  <a:lnTo>
                    <a:pt x="2226171" y="822361"/>
                  </a:lnTo>
                  <a:lnTo>
                    <a:pt x="0" y="8223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033" tIns="87033" rIns="87033" bIns="87033" numCol="1" spcCol="1270" anchor="ctr" anchorCtr="0">
              <a:norm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900" dirty="0">
                  <a:latin typeface="+mj-lt"/>
                </a:rPr>
                <a:t>Bevat MINDER eiwitten </a:t>
              </a:r>
              <a:endParaRPr lang="en-US" sz="1900" dirty="0">
                <a:latin typeface="+mj-lt"/>
              </a:endParaRPr>
            </a:p>
          </p:txBody>
        </p:sp>
        <p:sp>
          <p:nvSpPr>
            <p:cNvPr id="23" name="Rechthoek: afgeronde hoeken 22">
              <a:extLst>
                <a:ext uri="{FF2B5EF4-FFF2-40B4-BE49-F238E27FC236}">
                  <a16:creationId xmlns:a16="http://schemas.microsoft.com/office/drawing/2014/main" id="{20C015C9-3591-4634-9214-F4867F958CF8}"/>
                </a:ext>
              </a:extLst>
            </p:cNvPr>
            <p:cNvSpPr/>
            <p:nvPr/>
          </p:nvSpPr>
          <p:spPr>
            <a:xfrm>
              <a:off x="707231" y="4021164"/>
              <a:ext cx="4947047" cy="82236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33220AA-EC50-4AB0-8802-9CE0C8999A41}"/>
                </a:ext>
              </a:extLst>
            </p:cNvPr>
            <p:cNvSpPr/>
            <p:nvPr/>
          </p:nvSpPr>
          <p:spPr>
            <a:xfrm>
              <a:off x="1657058" y="4021164"/>
              <a:ext cx="3997219" cy="822361"/>
            </a:xfrm>
            <a:custGeom>
              <a:avLst/>
              <a:gdLst>
                <a:gd name="connsiteX0" fmla="*/ 0 w 3997219"/>
                <a:gd name="connsiteY0" fmla="*/ 0 h 822361"/>
                <a:gd name="connsiteX1" fmla="*/ 3997219 w 3997219"/>
                <a:gd name="connsiteY1" fmla="*/ 0 h 822361"/>
                <a:gd name="connsiteX2" fmla="*/ 3997219 w 3997219"/>
                <a:gd name="connsiteY2" fmla="*/ 822361 h 822361"/>
                <a:gd name="connsiteX3" fmla="*/ 0 w 3997219"/>
                <a:gd name="connsiteY3" fmla="*/ 822361 h 822361"/>
                <a:gd name="connsiteX4" fmla="*/ 0 w 3997219"/>
                <a:gd name="connsiteY4" fmla="*/ 0 h 82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219" h="822361">
                  <a:moveTo>
                    <a:pt x="0" y="0"/>
                  </a:moveTo>
                  <a:lnTo>
                    <a:pt x="3997219" y="0"/>
                  </a:lnTo>
                  <a:lnTo>
                    <a:pt x="3997219" y="822361"/>
                  </a:lnTo>
                  <a:lnTo>
                    <a:pt x="0" y="8223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033" tIns="87033" rIns="87033" bIns="87033" numCol="1" spcCol="1270" anchor="ctr" anchorCtr="0">
              <a:normAutofit/>
            </a:bodyPr>
            <a:lstStyle/>
            <a:p>
              <a:pPr lvl="0" indent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900" dirty="0">
                  <a:latin typeface="+mj-lt"/>
                </a:rPr>
                <a:t>Bevat MINDER antistoffen </a:t>
              </a:r>
              <a:endParaRPr lang="en-US" sz="1900" dirty="0">
                <a:latin typeface="+mj-lt"/>
              </a:endParaRPr>
            </a:p>
          </p:txBody>
        </p:sp>
      </p:grpSp>
      <p:sp>
        <p:nvSpPr>
          <p:cNvPr id="22" name="Rechthoek 21" descr="Medical">
            <a:extLst>
              <a:ext uri="{FF2B5EF4-FFF2-40B4-BE49-F238E27FC236}">
                <a16:creationId xmlns:a16="http://schemas.microsoft.com/office/drawing/2014/main" id="{DE15D11B-D7C3-462E-A20D-75FFF457436B}"/>
              </a:ext>
            </a:extLst>
          </p:cNvPr>
          <p:cNvSpPr/>
          <p:nvPr/>
        </p:nvSpPr>
        <p:spPr>
          <a:xfrm>
            <a:off x="955995" y="4744777"/>
            <a:ext cx="452298" cy="452298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345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nl-NL" sz="3100" dirty="0"/>
              <a:t>Tijdens iedere voeding gaat de</a:t>
            </a:r>
            <a:br>
              <a:rPr lang="nl-NL" sz="3100" dirty="0"/>
            </a:br>
            <a:r>
              <a:rPr lang="nl-NL" sz="3100" dirty="0"/>
              <a:t>voormelk over in </a:t>
            </a:r>
            <a:r>
              <a:rPr lang="nl-NL" sz="3100" dirty="0" err="1"/>
              <a:t>achtermelk</a:t>
            </a:r>
            <a:r>
              <a:rPr lang="nl-NL" sz="3100" dirty="0"/>
              <a:t>.</a:t>
            </a:r>
            <a:endParaRPr lang="nl-BE" sz="31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u="sng" dirty="0">
                <a:latin typeface="+mj-lt"/>
              </a:rPr>
              <a:t>Voormelk</a:t>
            </a:r>
            <a:r>
              <a:rPr lang="nl-NL" u="sng" dirty="0">
                <a:latin typeface="+mj-lt"/>
              </a:rPr>
              <a:t>   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nl-NL" sz="1800" dirty="0">
                <a:latin typeface="+mj-lt"/>
              </a:rPr>
              <a:t>heldere melk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nl-NL" sz="1800" dirty="0">
                <a:latin typeface="+mj-lt"/>
              </a:rPr>
              <a:t>bevat veel water en melksuiker</a:t>
            </a:r>
          </a:p>
          <a:p>
            <a:pPr marL="0" indent="0">
              <a:buNone/>
            </a:pPr>
            <a:endParaRPr lang="nl-NL" b="1" u="sng" dirty="0">
              <a:latin typeface="+mj-lt"/>
            </a:endParaRPr>
          </a:p>
          <a:p>
            <a:pPr marL="0" indent="0">
              <a:buNone/>
            </a:pPr>
            <a:r>
              <a:rPr lang="nl-NL" b="1" u="sng" dirty="0" err="1">
                <a:latin typeface="+mj-lt"/>
              </a:rPr>
              <a:t>Achtermelk</a:t>
            </a:r>
            <a:r>
              <a:rPr lang="nl-NL" b="1" u="sng" dirty="0">
                <a:latin typeface="+mj-lt"/>
              </a:rPr>
              <a:t>   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nl-NL" sz="1800" dirty="0">
                <a:latin typeface="+mj-lt"/>
              </a:rPr>
              <a:t>dikkere melk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nl-NL" sz="1800" dirty="0">
                <a:latin typeface="+mj-lt"/>
              </a:rPr>
              <a:t>bevat veel meer vetten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  <a:p>
            <a:pPr marL="0" indent="0">
              <a:buNone/>
            </a:pPr>
            <a:r>
              <a:rPr lang="nl-NL" dirty="0">
                <a:latin typeface="+mj-lt"/>
              </a:rPr>
              <a:t>De </a:t>
            </a:r>
            <a:r>
              <a:rPr lang="nl-NL" dirty="0" err="1">
                <a:latin typeface="+mj-lt"/>
              </a:rPr>
              <a:t>achtermelk</a:t>
            </a:r>
            <a:r>
              <a:rPr lang="nl-NL" dirty="0">
                <a:latin typeface="+mj-lt"/>
              </a:rPr>
              <a:t> levert de meeste energie die je baby nodig heeft om te groeien</a:t>
            </a:r>
            <a:r>
              <a:rPr lang="nl-NL" i="1" dirty="0">
                <a:latin typeface="+mj-lt"/>
              </a:rPr>
              <a:t>. </a:t>
            </a:r>
            <a:endParaRPr lang="nl-BE" i="1" dirty="0">
              <a:latin typeface="+mj-lt"/>
            </a:endParaRPr>
          </a:p>
        </p:txBody>
      </p:sp>
      <p:pic>
        <p:nvPicPr>
          <p:cNvPr id="5" name="Afbeelding 4" descr="Afbeelding met persoon, vrouw, kijken, vasthouden&#10;&#10;Automatisch gegenereerde beschrijving">
            <a:extLst>
              <a:ext uri="{FF2B5EF4-FFF2-40B4-BE49-F238E27FC236}">
                <a16:creationId xmlns:a16="http://schemas.microsoft.com/office/drawing/2014/main" id="{817D9A63-BA70-4998-AB65-2AAC27C3B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r="21409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5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persoon, binnen, zitten, kijken&#10;&#10;Automatisch gegenereerde beschrijving">
            <a:extLst>
              <a:ext uri="{FF2B5EF4-FFF2-40B4-BE49-F238E27FC236}">
                <a16:creationId xmlns:a16="http://schemas.microsoft.com/office/drawing/2014/main" id="{5947DF7C-FD73-4554-A853-7684749366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-1" r="28666" b="-1"/>
          <a:stretch/>
        </p:blipFill>
        <p:spPr>
          <a:xfrm>
            <a:off x="32792" y="0"/>
            <a:ext cx="9141694" cy="6858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233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823246" y="1196752"/>
            <a:ext cx="4930584" cy="4009669"/>
          </a:xfrm>
        </p:spPr>
        <p:txBody>
          <a:bodyPr anchor="ctr">
            <a:normAutofit/>
          </a:bodyPr>
          <a:lstStyle/>
          <a:p>
            <a:endParaRPr lang="nl-NL" sz="2200" dirty="0"/>
          </a:p>
          <a:p>
            <a:r>
              <a:rPr lang="nl-NL" sz="2200" dirty="0">
                <a:latin typeface="+mj-lt"/>
              </a:rPr>
              <a:t>Er zijn maar weinig situaties waarbij borstvoeding wordt afgeraden</a:t>
            </a:r>
          </a:p>
          <a:p>
            <a:endParaRPr lang="nl-NL" sz="2200" dirty="0">
              <a:latin typeface="+mj-lt"/>
            </a:endParaRPr>
          </a:p>
          <a:p>
            <a:r>
              <a:rPr lang="nl-NL" sz="2200" dirty="0">
                <a:latin typeface="+mj-lt"/>
              </a:rPr>
              <a:t>Borstoperaties </a:t>
            </a:r>
            <a:r>
              <a:rPr lang="nl-NL" sz="2200" u="sng" dirty="0">
                <a:latin typeface="+mj-lt"/>
              </a:rPr>
              <a:t>kunnen</a:t>
            </a:r>
            <a:r>
              <a:rPr lang="nl-NL" sz="2200" dirty="0">
                <a:latin typeface="+mj-lt"/>
              </a:rPr>
              <a:t> het slagen van borstvoeding beïnvloeden</a:t>
            </a:r>
          </a:p>
          <a:p>
            <a:endParaRPr lang="nl-NL" sz="2200" dirty="0">
              <a:latin typeface="+mj-lt"/>
            </a:endParaRPr>
          </a:p>
          <a:p>
            <a:r>
              <a:rPr lang="nl-NL" sz="2200" dirty="0">
                <a:latin typeface="+mj-lt"/>
              </a:rPr>
              <a:t>De grootte van de borsten heeft geen invloed op het slagen van de borstvoeding</a:t>
            </a:r>
            <a:endParaRPr lang="nl-BE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250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nl-BE" dirty="0"/>
              <a:t>Verzorging van de borsten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749497" y="804333"/>
            <a:ext cx="4693291" cy="5249334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nl-BE" altLang="nl-BE" sz="3200" i="1" dirty="0">
              <a:latin typeface="+mj-lt"/>
            </a:endParaRPr>
          </a:p>
          <a:p>
            <a:pPr>
              <a:buNone/>
            </a:pPr>
            <a:r>
              <a:rPr lang="nl-BE" altLang="nl-BE" sz="3200" dirty="0">
                <a:latin typeface="+mj-lt"/>
              </a:rPr>
              <a:t>Tijdens de zwangerschap</a:t>
            </a:r>
          </a:p>
          <a:p>
            <a:pPr>
              <a:buNone/>
            </a:pPr>
            <a:endParaRPr lang="nl-BE" altLang="nl-BE" sz="3200" i="1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+mj-lt"/>
              </a:rPr>
              <a:t>  Geen extra maatregelen nodig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+mj-lt"/>
              </a:rPr>
              <a:t>  Niet te veel zeep gebruiken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+mj-lt"/>
              </a:rPr>
              <a:t>  Draag een goed passende beha die niet knelt</a:t>
            </a:r>
          </a:p>
          <a:p>
            <a:pPr lvl="1"/>
            <a:endParaRPr lang="nl-BE" alt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9298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68096" y="585216"/>
            <a:ext cx="3323844" cy="1499616"/>
          </a:xfrm>
        </p:spPr>
        <p:txBody>
          <a:bodyPr>
            <a:normAutofit/>
          </a:bodyPr>
          <a:lstStyle/>
          <a:p>
            <a:r>
              <a:rPr lang="nl-BE"/>
              <a:t>Verzorging van de borsten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768096" y="2286000"/>
            <a:ext cx="4307960" cy="3986784"/>
          </a:xfrm>
        </p:spPr>
        <p:txBody>
          <a:bodyPr>
            <a:normAutofit/>
          </a:bodyPr>
          <a:lstStyle/>
          <a:p>
            <a:pPr marL="448056" indent="-384048">
              <a:buNone/>
              <a:defRPr/>
            </a:pPr>
            <a:r>
              <a:rPr lang="nl-BE" sz="3200" dirty="0">
                <a:latin typeface="+mj-lt"/>
              </a:rPr>
              <a:t>Na de bevalling</a:t>
            </a:r>
          </a:p>
          <a:p>
            <a:pPr marL="448056" indent="-384048">
              <a:buFont typeface="Wingdings 2"/>
              <a:buChar char=""/>
              <a:defRPr/>
            </a:pPr>
            <a:endParaRPr lang="nl-BE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BE" sz="2400" dirty="0">
                <a:latin typeface="+mj-lt"/>
              </a:rPr>
              <a:t> Goede hygiëne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BE" sz="2400" dirty="0">
                <a:latin typeface="+mj-lt"/>
              </a:rPr>
              <a:t> Goed passende en steunende borstvoedingsbeha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BE" sz="2400" dirty="0">
                <a:latin typeface="+mj-lt"/>
              </a:rPr>
              <a:t> De tepels droog houden door natte borstkompressen tijdig te verwijderen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BE" sz="2400" dirty="0">
                <a:latin typeface="+mj-lt"/>
              </a:rPr>
              <a:t> </a:t>
            </a:r>
            <a:r>
              <a:rPr lang="nl-BE" sz="2400" dirty="0" err="1">
                <a:latin typeface="+mj-lt"/>
              </a:rPr>
              <a:t>Lansinoh</a:t>
            </a:r>
            <a:r>
              <a:rPr lang="nl-BE" sz="2400" dirty="0">
                <a:latin typeface="+mj-lt"/>
              </a:rPr>
              <a:t> crème</a:t>
            </a:r>
            <a:r>
              <a:rPr lang="en-US" sz="2400" baseline="30000" dirty="0">
                <a:latin typeface="+mj-lt"/>
              </a:rPr>
              <a:t>® </a:t>
            </a:r>
          </a:p>
        </p:txBody>
      </p:sp>
      <p:pic>
        <p:nvPicPr>
          <p:cNvPr id="4" name="Afbeelding 3" descr="Afbeelding met kleding&#10;&#10;Automatisch gegenereerde beschrijving">
            <a:extLst>
              <a:ext uri="{FF2B5EF4-FFF2-40B4-BE49-F238E27FC236}">
                <a16:creationId xmlns:a16="http://schemas.microsoft.com/office/drawing/2014/main" id="{8C52640A-CFE7-4305-8BAD-E70F1016D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" t="6208" r="540" b="7245"/>
          <a:stretch/>
        </p:blipFill>
        <p:spPr>
          <a:xfrm>
            <a:off x="5018320" y="2286000"/>
            <a:ext cx="3816763" cy="33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1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nl-BE" dirty="0"/>
              <a:t>Voeding en rust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39552" y="2286000"/>
            <a:ext cx="4778657" cy="41673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latin typeface="+mj-lt"/>
              </a:rPr>
              <a:t> Alles mag, met mate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latin typeface="+mj-lt"/>
              </a:rPr>
              <a:t> Regelmatige en gevarieerde maaltijden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latin typeface="+mj-lt"/>
              </a:rPr>
              <a:t> Eet voldoende groenten en fruit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latin typeface="+mj-lt"/>
              </a:rPr>
              <a:t> Extra vochtinname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latin typeface="+mj-lt"/>
              </a:rPr>
              <a:t> Vermijd alcohol en tabak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latin typeface="+mj-lt"/>
              </a:rPr>
              <a:t> Neem geen medicatie zonder advies van de arts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latin typeface="+mj-lt"/>
              </a:rPr>
              <a:t> Neem voldoende rust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latin typeface="+mj-lt"/>
              </a:rPr>
              <a:t> Stel het diëten nog even uit</a:t>
            </a:r>
          </a:p>
          <a:p>
            <a:endParaRPr lang="nl-BE" dirty="0"/>
          </a:p>
        </p:txBody>
      </p:sp>
      <p:pic>
        <p:nvPicPr>
          <p:cNvPr id="3" name="Afbeelding 2" descr="Afbeelding met persoon, binnen, vrouw, neerleggen&#10;&#10;Automatisch gegenereerde beschrijving">
            <a:extLst>
              <a:ext uri="{FF2B5EF4-FFF2-40B4-BE49-F238E27FC236}">
                <a16:creationId xmlns:a16="http://schemas.microsoft.com/office/drawing/2014/main" id="{490976DA-D71F-41FB-B4F1-7647AB736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0" t="244" r="23960" b="-246"/>
          <a:stretch/>
        </p:blipFill>
        <p:spPr>
          <a:xfrm>
            <a:off x="5664200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4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ed, binnen, persoon, neerleggen&#10;&#10;Automatisch gegenereerde beschrijving">
            <a:extLst>
              <a:ext uri="{FF2B5EF4-FFF2-40B4-BE49-F238E27FC236}">
                <a16:creationId xmlns:a16="http://schemas.microsoft.com/office/drawing/2014/main" id="{A300C399-F974-4E33-BC4B-5F2FB4425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31288" y="4868400"/>
            <a:ext cx="5544616" cy="149961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Slaagkansen vergroten 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C3B7EE-8632-4756-A078-1B3B0DF3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68096" y="2492896"/>
            <a:ext cx="7290054" cy="4023360"/>
          </a:xfrm>
        </p:spPr>
        <p:txBody>
          <a:bodyPr>
            <a:normAutofit/>
          </a:bodyPr>
          <a:lstStyle/>
          <a:p>
            <a:pPr lvl="1" algn="r">
              <a:buFont typeface="Arial" panose="020B0604020202020204" pitchFamily="34" charset="0"/>
              <a:buChar char="•"/>
            </a:pPr>
            <a:r>
              <a:rPr lang="nl-BE" altLang="nl-BE" sz="2400" dirty="0">
                <a:solidFill>
                  <a:srgbClr val="FFFFFF"/>
                </a:solidFill>
                <a:latin typeface="+mj-lt"/>
              </a:rPr>
              <a:t>Goede motivatie, eigen wil!</a:t>
            </a:r>
          </a:p>
          <a:p>
            <a:pPr lvl="1" algn="r">
              <a:buFont typeface="Arial" panose="020B0604020202020204" pitchFamily="34" charset="0"/>
              <a:buChar char="•"/>
            </a:pPr>
            <a:r>
              <a:rPr lang="nl-BE" altLang="nl-BE" sz="2400" dirty="0">
                <a:solidFill>
                  <a:srgbClr val="FFFFFF"/>
                </a:solidFill>
                <a:latin typeface="+mj-lt"/>
              </a:rPr>
              <a:t> Motivatie man</a:t>
            </a:r>
          </a:p>
          <a:p>
            <a:pPr lvl="1" algn="r">
              <a:buFont typeface="Arial" panose="020B0604020202020204" pitchFamily="34" charset="0"/>
              <a:buChar char="•"/>
            </a:pPr>
            <a:r>
              <a:rPr lang="nl-BE" altLang="nl-BE" sz="2400" dirty="0">
                <a:solidFill>
                  <a:srgbClr val="FFFFFF"/>
                </a:solidFill>
                <a:latin typeface="+mj-lt"/>
              </a:rPr>
              <a:t> Hulp vragen op de materniteit </a:t>
            </a:r>
          </a:p>
          <a:p>
            <a:pPr lvl="1" algn="r">
              <a:buFont typeface="Arial" panose="020B0604020202020204" pitchFamily="34" charset="0"/>
              <a:buChar char="•"/>
            </a:pPr>
            <a:r>
              <a:rPr lang="nl-BE" altLang="nl-BE" sz="2400" dirty="0">
                <a:solidFill>
                  <a:srgbClr val="FFFFFF"/>
                </a:solidFill>
                <a:latin typeface="+mj-lt"/>
              </a:rPr>
              <a:t> Rooming-in</a:t>
            </a:r>
          </a:p>
          <a:p>
            <a:pPr lvl="1" algn="r">
              <a:buFont typeface="Arial" panose="020B0604020202020204" pitchFamily="34" charset="0"/>
              <a:buChar char="•"/>
            </a:pPr>
            <a:r>
              <a:rPr lang="nl-BE" altLang="nl-BE" sz="2400" dirty="0">
                <a:solidFill>
                  <a:srgbClr val="FFFFFF"/>
                </a:solidFill>
                <a:latin typeface="+mj-lt"/>
              </a:rPr>
              <a:t> Stress situaties vermijden</a:t>
            </a:r>
          </a:p>
          <a:p>
            <a:endParaRPr lang="nl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8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78B82B-097C-44E5-A851-EBB8484C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53735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700" spc="200" dirty="0">
                <a:solidFill>
                  <a:schemeClr val="tx1">
                    <a:alpha val="80000"/>
                  </a:schemeClr>
                </a:solidFill>
              </a:rPr>
              <a:t>In de </a:t>
            </a:r>
            <a:r>
              <a:rPr lang="en-US" sz="5700" spc="200" dirty="0" err="1">
                <a:solidFill>
                  <a:schemeClr val="tx1">
                    <a:alpha val="80000"/>
                  </a:schemeClr>
                </a:solidFill>
              </a:rPr>
              <a:t>praktijk</a:t>
            </a:r>
            <a:endParaRPr lang="en-US" sz="5700" spc="2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48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br>
              <a:rPr lang="nl-BE" sz="3700">
                <a:solidFill>
                  <a:srgbClr val="FFFFFF"/>
                </a:solidFill>
              </a:rPr>
            </a:br>
            <a:r>
              <a:rPr lang="nl-BE" sz="3700">
                <a:solidFill>
                  <a:srgbClr val="FFFFFF"/>
                </a:solidFill>
              </a:rPr>
              <a:t>STARTEN MET BORSTVOEDING</a:t>
            </a:r>
          </a:p>
        </p:txBody>
      </p:sp>
      <p:graphicFrame>
        <p:nvGraphicFramePr>
          <p:cNvPr id="7" name="Tijdelijke aanduiding voor inhoud 4">
            <a:extLst>
              <a:ext uri="{FF2B5EF4-FFF2-40B4-BE49-F238E27FC236}">
                <a16:creationId xmlns:a16="http://schemas.microsoft.com/office/drawing/2014/main" id="{28C3D3B2-D7F3-40DA-8C1D-E2C3CD8F3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732880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610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nl-BE" dirty="0"/>
              <a:t>Hoe begin je eraan?</a:t>
            </a:r>
            <a:endParaRPr lang="nl-B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9497" y="1340767"/>
            <a:ext cx="4693291" cy="4712899"/>
          </a:xfrm>
        </p:spPr>
        <p:txBody>
          <a:bodyPr anchor="ctr">
            <a:normAutofit/>
          </a:bodyPr>
          <a:lstStyle/>
          <a:p>
            <a:r>
              <a:rPr lang="nl-NL" sz="2800" dirty="0">
                <a:latin typeface="+mj-lt"/>
              </a:rPr>
              <a:t>1. Comfortabele houding</a:t>
            </a:r>
          </a:p>
          <a:p>
            <a:r>
              <a:rPr lang="nl-NL" sz="2800" dirty="0">
                <a:latin typeface="+mj-lt"/>
              </a:rPr>
              <a:t>2. Goed </a:t>
            </a:r>
            <a:r>
              <a:rPr lang="nl-NL" sz="2800" dirty="0" err="1">
                <a:latin typeface="+mj-lt"/>
              </a:rPr>
              <a:t>aanhappen</a:t>
            </a:r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3. Hoeveel? Hongersignalen</a:t>
            </a:r>
          </a:p>
          <a:p>
            <a:r>
              <a:rPr lang="nl-NL" sz="2800" dirty="0">
                <a:latin typeface="+mj-lt"/>
              </a:rPr>
              <a:t>4. Hoelang?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505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nl-BE" sz="3400" dirty="0"/>
              <a:t>Waarom kiezen voor</a:t>
            </a:r>
            <a:br>
              <a:rPr lang="nl-BE" sz="3400" dirty="0"/>
            </a:br>
            <a:r>
              <a:rPr lang="nl-BE" sz="3400" dirty="0"/>
              <a:t> borstvoeding?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9497" y="804332"/>
            <a:ext cx="4693291" cy="5865027"/>
          </a:xfrm>
        </p:spPr>
        <p:txBody>
          <a:bodyPr anchor="ctr">
            <a:normAutofit fontScale="92500" lnSpcReduction="10000"/>
          </a:bodyPr>
          <a:lstStyle/>
          <a:p>
            <a:pPr marL="448056" indent="-384048">
              <a:buNone/>
              <a:defRPr/>
            </a:pPr>
            <a:r>
              <a:rPr lang="nl-BE" sz="3500" b="1" dirty="0">
                <a:latin typeface="+mj-lt"/>
              </a:rPr>
              <a:t>Voordelen voor de baby:</a:t>
            </a:r>
          </a:p>
          <a:p>
            <a:pPr marL="448056" indent="-384048">
              <a:buNone/>
              <a:defRPr/>
            </a:pPr>
            <a:endParaRPr lang="nl-BE" sz="1900" b="1" dirty="0">
              <a:latin typeface="+mj-lt"/>
            </a:endParaRP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600" dirty="0">
                <a:latin typeface="+mj-lt"/>
              </a:rPr>
              <a:t>natuurproduct</a:t>
            </a: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600" dirty="0">
                <a:latin typeface="+mj-lt"/>
              </a:rPr>
              <a:t>rijk aan afweerstoffen</a:t>
            </a: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600" dirty="0">
                <a:latin typeface="+mj-lt"/>
              </a:rPr>
              <a:t>licht verteerbaar</a:t>
            </a: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600" dirty="0">
                <a:latin typeface="+mj-lt"/>
              </a:rPr>
              <a:t>aangepast aan de behoefte van de baby</a:t>
            </a: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600" dirty="0">
                <a:latin typeface="+mj-lt"/>
              </a:rPr>
              <a:t>juiste temperatuur</a:t>
            </a: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600" dirty="0">
                <a:latin typeface="+mj-lt"/>
              </a:rPr>
              <a:t>een betere tand en kaakontwikkeling</a:t>
            </a: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600" dirty="0">
                <a:latin typeface="+mj-lt"/>
              </a:rPr>
              <a:t>een grotere bevrediging van de zuigbehoefte </a:t>
            </a: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600" dirty="0">
                <a:latin typeface="+mj-lt"/>
              </a:rPr>
              <a:t>innig contact</a:t>
            </a: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600" dirty="0">
                <a:latin typeface="+mj-lt"/>
              </a:rPr>
              <a:t>verminderde kans op wiegendood</a:t>
            </a: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600" dirty="0">
                <a:latin typeface="+mj-lt"/>
              </a:rPr>
              <a:t>verminderde kans op diabetes</a:t>
            </a:r>
          </a:p>
          <a:p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4162890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3">
            <a:extLst>
              <a:ext uri="{FF2B5EF4-FFF2-40B4-BE49-F238E27FC236}">
                <a16:creationId xmlns:a16="http://schemas.microsoft.com/office/drawing/2014/main" id="{6AB9711F-9D4F-49B4-892B-FEF66AA2F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Oval 5">
            <a:extLst>
              <a:ext uri="{FF2B5EF4-FFF2-40B4-BE49-F238E27FC236}">
                <a16:creationId xmlns:a16="http://schemas.microsoft.com/office/drawing/2014/main" id="{3A32867E-64D3-4B51-85AC-D771EA43C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27">
            <a:extLst>
              <a:ext uri="{FF2B5EF4-FFF2-40B4-BE49-F238E27FC236}">
                <a16:creationId xmlns:a16="http://schemas.microsoft.com/office/drawing/2014/main" id="{AFD44988-8DFE-46FC-967A-F6DB26538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spc="200"/>
              <a:t>Comfortabele houding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B2C845-10DB-4850-ACB4-AFFCC0D9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950" y="4960137"/>
            <a:ext cx="2400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1" indent="-342900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US" altLang="nl-BE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nl-BE" sz="2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Zijligging</a:t>
            </a:r>
            <a:endParaRPr lang="en-US" altLang="nl-BE" sz="2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 useBgFill="1">
        <p:nvSpPr>
          <p:cNvPr id="39" name="Rectangle 29">
            <a:extLst>
              <a:ext uri="{FF2B5EF4-FFF2-40B4-BE49-F238E27FC236}">
                <a16:creationId xmlns:a16="http://schemas.microsoft.com/office/drawing/2014/main" id="{41469D4B-DB9A-47FC-8294-01AD5FAC9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FA7F849-9FF3-4C44-A225-42C6F07C5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7580" r="9758" b="1"/>
          <a:stretch/>
        </p:blipFill>
        <p:spPr>
          <a:xfrm>
            <a:off x="4710015" y="-10764"/>
            <a:ext cx="4473812" cy="4303860"/>
          </a:xfrm>
          <a:prstGeom prst="rect">
            <a:avLst/>
          </a:prstGeom>
        </p:spPr>
      </p:pic>
      <p:pic>
        <p:nvPicPr>
          <p:cNvPr id="6" name="Tijdelijke aanduiding voor inhoud 5" descr="Afbeelding met bed, binnen, neerleggen, persoon&#10;&#10;Automatisch gegenereerde beschrijving">
            <a:extLst>
              <a:ext uri="{FF2B5EF4-FFF2-40B4-BE49-F238E27FC236}">
                <a16:creationId xmlns:a16="http://schemas.microsoft.com/office/drawing/2014/main" id="{4417A6DD-BA63-4AD5-91A0-EB21F825D8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6" t="212" r="15026" b="-212"/>
          <a:stretch/>
        </p:blipFill>
        <p:spPr>
          <a:xfrm>
            <a:off x="0" y="-16650"/>
            <a:ext cx="4710014" cy="40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26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Rechtzittend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12" y="1928824"/>
            <a:ext cx="417490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ijdelijke aanduiding voor inhoud 5" descr="DSC_449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49" y="1928824"/>
            <a:ext cx="2830513" cy="2663874"/>
          </a:xfrm>
          <a:prstGeom prst="rect">
            <a:avLst/>
          </a:prstGeom>
          <a:noFill/>
          <a:ln>
            <a:solidFill>
              <a:srgbClr val="5354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924312" y="522920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nl-NL" altLang="nl-BE" sz="2400" i="1" dirty="0">
                <a:latin typeface="+mj-lt"/>
              </a:rPr>
              <a:t>Madonna-houding</a:t>
            </a:r>
          </a:p>
        </p:txBody>
      </p:sp>
    </p:spTree>
    <p:extLst>
      <p:ext uri="{BB962C8B-B14F-4D97-AF65-F5344CB8AC3E}">
        <p14:creationId xmlns:p14="http://schemas.microsoft.com/office/powerpoint/2010/main" val="585531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B9711F-9D4F-49B4-892B-FEF66AA2F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3A32867E-64D3-4B51-85AC-D771EA43C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D44988-8DFE-46FC-967A-F6DB26538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r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i="1" dirty="0" err="1">
                <a:solidFill>
                  <a:schemeClr val="tx1"/>
                </a:solidFill>
                <a:ea typeface="+mn-ea"/>
                <a:cs typeface="+mn-cs"/>
              </a:rPr>
              <a:t>Doorschuifhouding</a:t>
            </a:r>
            <a:endParaRPr lang="en-US" sz="2400" i="1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1469D4B-DB9A-47FC-8294-01AD5FAC9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5" descr="DSC_449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-922" r="23585" b="921"/>
          <a:stretch/>
        </p:blipFill>
        <p:spPr bwMode="auto">
          <a:xfrm>
            <a:off x="19" y="-171400"/>
            <a:ext cx="5530321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jdelijke aanduiding voor inhoud 4" descr="doorschuifhoudi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814" b="-2"/>
          <a:stretch/>
        </p:blipFill>
        <p:spPr bwMode="auto">
          <a:xfrm>
            <a:off x="5535374" y="-171400"/>
            <a:ext cx="3861162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49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AB9711F-9D4F-49B4-892B-FEF66AA2F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5">
            <a:extLst>
              <a:ext uri="{FF2B5EF4-FFF2-40B4-BE49-F238E27FC236}">
                <a16:creationId xmlns:a16="http://schemas.microsoft.com/office/drawing/2014/main" id="{3A32867E-64D3-4B51-85AC-D771EA43C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FD44988-8DFE-46FC-967A-F6DB26538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363104CD-8037-4022-8EEC-A32EDF615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208" y="685893"/>
            <a:ext cx="2674805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342900" indent="-342900" algn="r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i="1" spc="200" dirty="0"/>
              <a:t> </a:t>
            </a:r>
            <a:r>
              <a:rPr lang="en-US" sz="2400" i="1" spc="200" dirty="0" err="1"/>
              <a:t>Rugbyhouding</a:t>
            </a:r>
            <a:endParaRPr lang="en-US" sz="2400" i="1" spc="200" dirty="0"/>
          </a:p>
        </p:txBody>
      </p:sp>
      <p:pic>
        <p:nvPicPr>
          <p:cNvPr id="4" name="Afbeelding 3" descr="Afbeelding met persoon, binnen, bed, lezen&#10;&#10;Automatisch gegenereerde beschrijving">
            <a:extLst>
              <a:ext uri="{FF2B5EF4-FFF2-40B4-BE49-F238E27FC236}">
                <a16:creationId xmlns:a16="http://schemas.microsoft.com/office/drawing/2014/main" id="{A9C257AA-94D7-4D74-B185-486226D3F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231" b="2"/>
          <a:stretch/>
        </p:blipFill>
        <p:spPr>
          <a:xfrm>
            <a:off x="3491238" y="10"/>
            <a:ext cx="5650306" cy="3674927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CBC29A-1047-453C-84AD-4E4EB59EE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0207" y="3759161"/>
            <a:ext cx="267462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Afbeelding met persoon, binnen, zitten, baby&#10;&#10;Automatisch gegenereerde beschrijv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10209" r="-464" b="8826"/>
          <a:stretch/>
        </p:blipFill>
        <p:spPr bwMode="auto">
          <a:xfrm>
            <a:off x="3491238" y="3759161"/>
            <a:ext cx="5800822" cy="30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257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323844" cy="1499616"/>
          </a:xfrm>
        </p:spPr>
        <p:txBody>
          <a:bodyPr>
            <a:normAutofit/>
          </a:bodyPr>
          <a:lstStyle/>
          <a:p>
            <a:r>
              <a:rPr lang="nl-BE" sz="3700" dirty="0"/>
              <a:t>GOED AANHAPPEN IS ZEER BELANGRIJK !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3322211" cy="393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altLang="nl-BE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Het zorgt dat de baby de borst </a:t>
            </a:r>
          </a:p>
          <a:p>
            <a:pPr marL="0" indent="0">
              <a:buNone/>
            </a:pPr>
            <a:r>
              <a:rPr lang="nl-BE" altLang="nl-BE" sz="2200" dirty="0">
                <a:latin typeface="+mj-lt"/>
              </a:rPr>
              <a:t>   goed kan stimuleren en leegdrinken</a:t>
            </a:r>
          </a:p>
          <a:p>
            <a:pPr>
              <a:buFont typeface="Arial" panose="020B0604020202020204" pitchFamily="34" charset="0"/>
              <a:buChar char="•"/>
            </a:pPr>
            <a:endParaRPr lang="nl-BE" altLang="nl-BE" sz="2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Het voorkomt pijnlijke tepels en kloven</a:t>
            </a:r>
            <a:endParaRPr lang="nl-NL" altLang="nl-BE" sz="2200" dirty="0">
              <a:latin typeface="+mj-lt"/>
            </a:endParaRPr>
          </a:p>
          <a:p>
            <a:endParaRPr lang="nl-BE" sz="1900" dirty="0"/>
          </a:p>
          <a:p>
            <a:pPr marL="0" indent="0">
              <a:buNone/>
            </a:pPr>
            <a:endParaRPr lang="nl-BE" altLang="nl-BE" sz="1900" dirty="0"/>
          </a:p>
          <a:p>
            <a:pPr marL="0" indent="0">
              <a:buNone/>
            </a:pPr>
            <a:r>
              <a:rPr lang="nl-BE" altLang="nl-BE" sz="1900" b="1" u="sng" dirty="0">
                <a:latin typeface="+mj-lt"/>
              </a:rPr>
              <a:t>BORSTVOEDING IS NIET PIJNLIJK !!!</a:t>
            </a:r>
          </a:p>
          <a:p>
            <a:endParaRPr lang="nl-BE" sz="1900" dirty="0"/>
          </a:p>
        </p:txBody>
      </p:sp>
      <p:pic>
        <p:nvPicPr>
          <p:cNvPr id="4" name="Picture 5" descr="latch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1" r="6307" b="3"/>
          <a:stretch/>
        </p:blipFill>
        <p:spPr bwMode="auto">
          <a:xfrm>
            <a:off x="4572000" y="939828"/>
            <a:ext cx="4091940" cy="49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20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E2C40EC-C993-4407-B972-D2188E1EC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6053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A49FA38-C8C8-4E54-9C34-E12E2529A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5428" y="2456521"/>
            <a:ext cx="3437312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latin typeface="+mj-lt"/>
              </a:rPr>
              <a:t> Hoofdje en rug in dezelfde lijn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latin typeface="+mj-lt"/>
              </a:rPr>
              <a:t> Neusje ter hoogte van de tepel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latin typeface="+mj-lt"/>
              </a:rPr>
              <a:t> Bovenlipje met tepel strelen om hapreflex uit te lokken</a:t>
            </a:r>
            <a:br>
              <a:rPr lang="nl-NL" sz="2200" dirty="0">
                <a:latin typeface="+mj-lt"/>
              </a:rPr>
            </a:br>
            <a:r>
              <a:rPr lang="nl-NL" sz="2200" dirty="0">
                <a:latin typeface="+mj-lt"/>
              </a:rPr>
              <a:t>baby dichterbij brengen</a:t>
            </a:r>
            <a:endParaRPr lang="nl-BE" sz="22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5" r="19929" b="-3"/>
          <a:stretch/>
        </p:blipFill>
        <p:spPr bwMode="auto">
          <a:xfrm>
            <a:off x="6323773" y="3264090"/>
            <a:ext cx="2820227" cy="35939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ijdelijke aanduiding voor inhoud 5" descr="CSC_182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2" r="18387" b="-1"/>
          <a:stretch/>
        </p:blipFill>
        <p:spPr>
          <a:xfrm>
            <a:off x="4581188" y="10"/>
            <a:ext cx="2862010" cy="3920034"/>
          </a:xfrm>
          <a:custGeom>
            <a:avLst/>
            <a:gdLst/>
            <a:ahLst/>
            <a:cxnLst/>
            <a:rect l="l" t="t" r="r" b="b"/>
            <a:pathLst>
              <a:path w="3816014" h="3920044">
                <a:moveTo>
                  <a:pt x="0" y="0"/>
                </a:moveTo>
                <a:lnTo>
                  <a:pt x="3816014" y="0"/>
                </a:lnTo>
                <a:lnTo>
                  <a:pt x="3816014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8" name="Tijdelijke aanduiding voor inhoud 8" descr="CSC_182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5" r="23550" b="-4"/>
          <a:stretch/>
        </p:blipFill>
        <p:spPr>
          <a:xfrm>
            <a:off x="7566660" y="10"/>
            <a:ext cx="1577340" cy="3114666"/>
          </a:xfrm>
          <a:prstGeom prst="rect">
            <a:avLst/>
          </a:prstGeom>
        </p:spPr>
      </p:pic>
      <p:pic>
        <p:nvPicPr>
          <p:cNvPr id="5" name="Tijdelijke aanduiding voor inhoud 6" descr="CSC_1825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7" r="25314" b="1"/>
          <a:stretch/>
        </p:blipFill>
        <p:spPr>
          <a:xfrm>
            <a:off x="4581189" y="4076701"/>
            <a:ext cx="1621935" cy="27813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A0A1DFF-1DE8-4BFB-948B-D166DE54E12D}"/>
              </a:ext>
            </a:extLst>
          </p:cNvPr>
          <p:cNvSpPr/>
          <p:nvPr/>
        </p:nvSpPr>
        <p:spPr>
          <a:xfrm>
            <a:off x="565428" y="620688"/>
            <a:ext cx="389229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7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GOED AANHAPPEN IS ZEER BELANGRIJK !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1131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persoon, binnen, tanden, borstelen&#10;&#10;Automatisch gegenereerde beschrijvin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 b="-2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91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houding7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5335" y="643467"/>
            <a:ext cx="677332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39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br>
              <a:rPr lang="en-US" sz="35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5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Goed aanhappen</a:t>
            </a:r>
            <a:br>
              <a:rPr lang="en-US" sz="35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500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6D18C07-B1F9-42F0-8956-B88FC37A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goed aanleggen sch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707" y="1009335"/>
            <a:ext cx="8188233" cy="31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2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3D45596-EA0E-4DD4-956D-80389BE0D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br>
              <a:rPr lang="en-US" sz="35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5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Slecht aanhappen</a:t>
            </a:r>
            <a:br>
              <a:rPr lang="en-US" sz="35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500" kern="1200" cap="all" spc="200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5" descr="slecht aanleggen sche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r="9207" b="2"/>
          <a:stretch/>
        </p:blipFill>
        <p:spPr bwMode="auto">
          <a:xfrm>
            <a:off x="475707" y="640080"/>
            <a:ext cx="8188233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6A78A1-C775-42C8-9A7B-6998977BC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E299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4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nl-BE" dirty="0"/>
              <a:t>Waarom kiezen voor borstvoeding?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68096" y="2276872"/>
            <a:ext cx="4550112" cy="4032488"/>
          </a:xfrm>
        </p:spPr>
        <p:txBody>
          <a:bodyPr>
            <a:normAutofit fontScale="92500" lnSpcReduction="20000"/>
          </a:bodyPr>
          <a:lstStyle/>
          <a:p>
            <a:pPr marL="448056" indent="-384048">
              <a:buNone/>
              <a:defRPr/>
            </a:pPr>
            <a:r>
              <a:rPr lang="nl-BE" sz="3300" b="1" dirty="0">
                <a:latin typeface="+mj-lt"/>
              </a:rPr>
              <a:t>Voordelen voor de moeder:</a:t>
            </a:r>
          </a:p>
          <a:p>
            <a:pPr marL="448056" indent="-384048">
              <a:buNone/>
              <a:defRPr/>
            </a:pPr>
            <a:endParaRPr lang="nl-BE" sz="1500" b="1" dirty="0">
              <a:latin typeface="+mj-lt"/>
            </a:endParaRP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400" dirty="0">
                <a:latin typeface="+mj-lt"/>
                <a:cs typeface="Arial" charset="0"/>
              </a:rPr>
              <a:t>vlotter herstel</a:t>
            </a: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400" dirty="0">
                <a:latin typeface="+mj-lt"/>
                <a:cs typeface="Arial" charset="0"/>
              </a:rPr>
              <a:t>sneller op oorspronkelijk gewicht </a:t>
            </a: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400" dirty="0">
                <a:latin typeface="+mj-lt"/>
                <a:cs typeface="Arial" charset="0"/>
              </a:rPr>
              <a:t>kans op borstkanker vermindert</a:t>
            </a: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400" dirty="0">
                <a:latin typeface="+mj-lt"/>
                <a:cs typeface="Arial" charset="0"/>
              </a:rPr>
              <a:t>goedkoop</a:t>
            </a: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400" dirty="0">
                <a:latin typeface="+mj-lt"/>
                <a:cs typeface="Arial" charset="0"/>
              </a:rPr>
              <a:t>gebruiksklaar</a:t>
            </a: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400" dirty="0" err="1">
                <a:latin typeface="+mj-lt"/>
                <a:cs typeface="Arial" charset="0"/>
              </a:rPr>
              <a:t>tijdsparend</a:t>
            </a:r>
            <a:endParaRPr lang="nl-BE" sz="2400" dirty="0">
              <a:latin typeface="+mj-lt"/>
              <a:cs typeface="Arial" charset="0"/>
            </a:endParaRPr>
          </a:p>
          <a:p>
            <a:pPr marL="448056" indent="-384048">
              <a:buFont typeface="Arial" panose="020B0604020202020204" pitchFamily="34" charset="0"/>
              <a:buChar char="•"/>
              <a:defRPr/>
            </a:pPr>
            <a:r>
              <a:rPr lang="nl-BE" sz="2400" dirty="0">
                <a:latin typeface="+mj-lt"/>
                <a:cs typeface="Arial" charset="0"/>
              </a:rPr>
              <a:t>grote emotionele binding</a:t>
            </a:r>
            <a:r>
              <a:rPr lang="nl-BE" sz="32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	</a:t>
            </a:r>
            <a:endParaRPr lang="nl-BE" sz="32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endParaRPr lang="nl-BE" dirty="0"/>
          </a:p>
        </p:txBody>
      </p:sp>
      <p:pic>
        <p:nvPicPr>
          <p:cNvPr id="7" name="Afbeelding 6" descr="Afbeelding met persoon, binnen, vasthouden, baby&#10;&#10;Automatisch gegenereerde beschrijving">
            <a:extLst>
              <a:ext uri="{FF2B5EF4-FFF2-40B4-BE49-F238E27FC236}">
                <a16:creationId xmlns:a16="http://schemas.microsoft.com/office/drawing/2014/main" id="{0C82FE1E-D6CF-4F71-A2C3-524C45B0C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1" t="406" r="27736" b="-406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64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ouding11_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329" y="1020242"/>
            <a:ext cx="3592370" cy="48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970142-5B97-4063-9AD9-AF3903474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572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 descr="houding1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300" y="1763426"/>
            <a:ext cx="3599592" cy="33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228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an30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" t="13055" r="4826" b="6912"/>
          <a:stretch>
            <a:fillRect/>
          </a:stretch>
        </p:blipFill>
        <p:spPr bwMode="auto">
          <a:xfrm>
            <a:off x="217194" y="800708"/>
            <a:ext cx="87096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13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an-de-borst_tcm149-2358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7382"/>
            <a:ext cx="8208912" cy="4923235"/>
          </a:xfrm>
          <a:prstGeom prst="rect">
            <a:avLst/>
          </a:prstGeom>
          <a:noFill/>
          <a:ln w="9525">
            <a:solidFill>
              <a:srgbClr val="5354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67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Hoeveel drinkt een baby 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2393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BE" altLang="nl-BE" sz="3200" b="1" dirty="0">
                <a:latin typeface="+mj-lt"/>
              </a:rPr>
              <a:t>De eerste dagen :  </a:t>
            </a:r>
            <a:r>
              <a:rPr lang="nl-BE" altLang="nl-BE" sz="3200" dirty="0">
                <a:latin typeface="+mj-lt"/>
              </a:rPr>
              <a:t>zoveel mogelijk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+mj-lt"/>
              </a:rPr>
              <a:t> op vraag : signalen herkennen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+mj-lt"/>
              </a:rPr>
              <a:t> 8 tot 12 voedingen per dag is normaal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+mj-lt"/>
              </a:rPr>
              <a:t> liefst niet langer dan ±3 uur tussen start 2 voedingsbeurten overdag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+mj-lt"/>
              </a:rPr>
              <a:t> maak een slaperige baby wakker</a:t>
            </a:r>
          </a:p>
          <a:p>
            <a:pPr marL="0" indent="0">
              <a:buNone/>
            </a:pPr>
            <a:endParaRPr lang="nl-BE" altLang="nl-BE" dirty="0"/>
          </a:p>
          <a:p>
            <a:pPr>
              <a:buNone/>
            </a:pPr>
            <a:r>
              <a:rPr lang="nl-BE" altLang="nl-BE" sz="3200" b="1" dirty="0">
                <a:latin typeface="+mj-lt"/>
              </a:rPr>
              <a:t>Eens de borstvoeding op gang is </a:t>
            </a:r>
            <a:r>
              <a:rPr lang="nl-BE" altLang="nl-BE" sz="2600" b="1" dirty="0">
                <a:latin typeface="+mj-lt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+mj-lt"/>
              </a:rPr>
              <a:t> op vraag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+mj-lt"/>
              </a:rPr>
              <a:t> liefst niet langer dan ±4 uur tussen 2 voedingen overdag</a:t>
            </a:r>
          </a:p>
        </p:txBody>
      </p:sp>
    </p:spTree>
    <p:extLst>
      <p:ext uri="{BB962C8B-B14F-4D97-AF65-F5344CB8AC3E}">
        <p14:creationId xmlns:p14="http://schemas.microsoft.com/office/powerpoint/2010/main" val="534553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nl-BE" dirty="0"/>
              <a:t>Hongersignalen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670038"/>
            <a:ext cx="455011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dirty="0">
                <a:latin typeface="+mj-lt"/>
              </a:rPr>
              <a:t> </a:t>
            </a:r>
            <a:r>
              <a:rPr lang="nl-BE" altLang="nl-BE" sz="2200" dirty="0">
                <a:latin typeface="+mj-lt"/>
              </a:rPr>
              <a:t>Draaien met hoofdje (zoeken)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Smakgeluidjes maken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Sabbelen op de handjes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Met de tong over de lipjes likken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Zuigbewegingen maken met de tong</a:t>
            </a:r>
          </a:p>
          <a:p>
            <a:pPr>
              <a:buFont typeface="Wingdings" pitchFamily="2" charset="2"/>
              <a:buChar char="q"/>
            </a:pPr>
            <a:endParaRPr lang="nl-BE" altLang="nl-BE" dirty="0"/>
          </a:p>
          <a:p>
            <a:endParaRPr lang="nl-BE" dirty="0"/>
          </a:p>
        </p:txBody>
      </p:sp>
      <p:pic>
        <p:nvPicPr>
          <p:cNvPr id="6" name="Afbeelding 5" descr="Afbeelding met persoon, baby, binnen, kind&#10;&#10;Automatisch gegenereerde beschrijving">
            <a:extLst>
              <a:ext uri="{FF2B5EF4-FFF2-40B4-BE49-F238E27FC236}">
                <a16:creationId xmlns:a16="http://schemas.microsoft.com/office/drawing/2014/main" id="{5E989ED9-517E-44B5-9C54-3D2DA40C1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" r="47095" b="-2"/>
          <a:stretch/>
        </p:blipFill>
        <p:spPr>
          <a:xfrm>
            <a:off x="5220072" y="10"/>
            <a:ext cx="41044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21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CE6EF6-71B7-4912-8C4D-72E5824E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03" y="640080"/>
            <a:ext cx="2533575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br>
              <a:rPr lang="en-US" sz="38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8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Signalen dat de baby </a:t>
            </a:r>
            <a:br>
              <a:rPr lang="en-US" sz="38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8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wil drinken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523" y="3765314"/>
            <a:ext cx="24003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baby, meubels, zwemmen, neerleggen&#10;&#10;Automatisch gegenereerde beschrijving">
            <a:extLst>
              <a:ext uri="{FF2B5EF4-FFF2-40B4-BE49-F238E27FC236}">
                <a16:creationId xmlns:a16="http://schemas.microsoft.com/office/drawing/2014/main" id="{84C48D86-6172-44BE-9A1F-9434E1211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38" y="1651372"/>
            <a:ext cx="5172702" cy="35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31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nl-BE">
                <a:solidFill>
                  <a:srgbClr val="FFFFFF"/>
                </a:solidFill>
              </a:rPr>
              <a:t>Hoelang drinkt een baby?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3286" y="1628799"/>
            <a:ext cx="4729502" cy="4424867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dirty="0"/>
              <a:t> </a:t>
            </a:r>
            <a:r>
              <a:rPr lang="nl-BE" altLang="nl-BE" sz="2200" dirty="0">
                <a:latin typeface="+mj-lt"/>
              </a:rPr>
              <a:t>Tot hij verzadigd in slaap valt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Zolang hij effectief drinkt ≠ zuigen, sabbelen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Indien baby niet meer drinkt: loskoppelen en 2</a:t>
            </a:r>
            <a:r>
              <a:rPr lang="nl-BE" altLang="nl-BE" sz="2200" baseline="30000" dirty="0">
                <a:latin typeface="+mj-lt"/>
              </a:rPr>
              <a:t>de</a:t>
            </a:r>
            <a:r>
              <a:rPr lang="nl-BE" altLang="nl-BE" sz="2200" dirty="0">
                <a:latin typeface="+mj-lt"/>
              </a:rPr>
              <a:t> borst aanbieden</a:t>
            </a:r>
          </a:p>
          <a:p>
            <a:pPr marL="0" indent="0">
              <a:buNone/>
            </a:pPr>
            <a:endParaRPr lang="nl-BE" altLang="nl-BE" dirty="0"/>
          </a:p>
          <a:p>
            <a:pPr marL="0" indent="0">
              <a:buNone/>
            </a:pPr>
            <a:r>
              <a:rPr lang="nl-BE" altLang="nl-BE" sz="2400" u="sng" dirty="0"/>
              <a:t>NIET NAAR JE UURWERK MAAR NAAR JE BABY KIJKEN !!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03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persoon, man, binnen, bed&#10;&#10;Automatisch gegenereerde beschrijving">
            <a:extLst>
              <a:ext uri="{FF2B5EF4-FFF2-40B4-BE49-F238E27FC236}">
                <a16:creationId xmlns:a16="http://schemas.microsoft.com/office/drawing/2014/main" id="{88DD399D-6524-4F04-9E93-03F2D2081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8"/>
          <a:stretch/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FAA7F0A-66AA-459F-9A8C-AE7F9032812A}"/>
              </a:ext>
            </a:extLst>
          </p:cNvPr>
          <p:cNvSpPr txBox="1"/>
          <p:nvPr/>
        </p:nvSpPr>
        <p:spPr>
          <a:xfrm>
            <a:off x="-242465" y="-195788"/>
            <a:ext cx="6398641" cy="4738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cap="all" spc="200" baseline="0" dirty="0">
                <a:latin typeface="+mj-lt"/>
                <a:ea typeface="+mj-ea"/>
                <a:cs typeface="+mj-cs"/>
              </a:rPr>
              <a:t>Hoe </a:t>
            </a:r>
            <a:r>
              <a:rPr lang="en-US" sz="5400" kern="1200" cap="all" spc="200" baseline="0" dirty="0" err="1">
                <a:latin typeface="+mj-lt"/>
                <a:ea typeface="+mj-ea"/>
                <a:cs typeface="+mj-cs"/>
              </a:rPr>
              <a:t>meer</a:t>
            </a:r>
            <a:r>
              <a:rPr lang="en-US" sz="5400" kern="1200" cap="all" spc="200" baseline="0" dirty="0">
                <a:latin typeface="+mj-lt"/>
                <a:ea typeface="+mj-ea"/>
                <a:cs typeface="+mj-cs"/>
              </a:rPr>
              <a:t> je baby </a:t>
            </a:r>
            <a:r>
              <a:rPr lang="en-US" sz="5400" kern="1200" cap="all" spc="200" baseline="0" dirty="0" err="1">
                <a:latin typeface="+mj-lt"/>
                <a:ea typeface="+mj-ea"/>
                <a:cs typeface="+mj-cs"/>
              </a:rPr>
              <a:t>drinkt</a:t>
            </a:r>
            <a:r>
              <a:rPr lang="en-US" sz="5400" kern="1200" cap="all" spc="200" baseline="0" dirty="0">
                <a:latin typeface="+mj-lt"/>
                <a:ea typeface="+mj-ea"/>
                <a:cs typeface="+mj-cs"/>
              </a:rPr>
              <a:t>, 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cap="all" spc="200" baseline="0" dirty="0">
                <a:latin typeface="+mj-lt"/>
                <a:ea typeface="+mj-ea"/>
                <a:cs typeface="+mj-cs"/>
              </a:rPr>
              <a:t>hoe </a:t>
            </a:r>
            <a:r>
              <a:rPr lang="en-US" sz="5400" kern="1200" cap="all" spc="200" baseline="0" dirty="0" err="1">
                <a:latin typeface="+mj-lt"/>
                <a:ea typeface="+mj-ea"/>
                <a:cs typeface="+mj-cs"/>
              </a:rPr>
              <a:t>meer</a:t>
            </a:r>
            <a:r>
              <a:rPr lang="en-US" sz="5400" kern="1200" cap="all" spc="2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5400" kern="1200" cap="all" spc="200" baseline="0" dirty="0" err="1">
                <a:latin typeface="+mj-lt"/>
                <a:ea typeface="+mj-ea"/>
                <a:cs typeface="+mj-cs"/>
              </a:rPr>
              <a:t>melk</a:t>
            </a:r>
            <a:r>
              <a:rPr lang="en-US" sz="5400" kern="1200" cap="all" spc="2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5400" kern="1200" cap="all" spc="200" baseline="0" dirty="0" err="1">
                <a:latin typeface="+mj-lt"/>
                <a:ea typeface="+mj-ea"/>
                <a:cs typeface="+mj-cs"/>
              </a:rPr>
              <a:t>er</a:t>
            </a:r>
            <a:r>
              <a:rPr lang="en-US" sz="5400" kern="1200" cap="all" spc="2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5400" kern="1200" cap="all" spc="200" baseline="0" dirty="0" err="1">
                <a:latin typeface="+mj-lt"/>
                <a:ea typeface="+mj-ea"/>
                <a:cs typeface="+mj-cs"/>
              </a:rPr>
              <a:t>aangemaakt</a:t>
            </a:r>
            <a:r>
              <a:rPr lang="en-US" sz="5400" kern="1200" cap="all" spc="2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5400" kern="1200" cap="all" spc="200" baseline="0" dirty="0" err="1">
                <a:latin typeface="+mj-lt"/>
                <a:ea typeface="+mj-ea"/>
                <a:cs typeface="+mj-cs"/>
              </a:rPr>
              <a:t>wordt</a:t>
            </a:r>
            <a:r>
              <a:rPr lang="en-US" sz="5700" kern="1200" cap="all" spc="200" baseline="0" dirty="0">
                <a:latin typeface="+mj-lt"/>
                <a:ea typeface="+mj-ea"/>
                <a:cs typeface="+mj-cs"/>
              </a:rPr>
              <a:t>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426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6972" y="1988840"/>
            <a:ext cx="7290055" cy="4023360"/>
          </a:xfrm>
        </p:spPr>
        <p:txBody>
          <a:bodyPr/>
          <a:lstStyle/>
          <a:p>
            <a:pPr marL="0" lvl="0" indent="0">
              <a:buClr>
                <a:srgbClr val="E31C79"/>
              </a:buClr>
              <a:buNone/>
            </a:pPr>
            <a:endParaRPr lang="nl-BE" sz="4400" b="1" dirty="0">
              <a:ln w="6350">
                <a:solidFill>
                  <a:srgbClr val="53548A">
                    <a:shade val="43000"/>
                  </a:srgbClr>
                </a:solidFill>
              </a:ln>
              <a:solidFill>
                <a:srgbClr val="5A666E"/>
              </a:solidFill>
              <a:latin typeface="Tw Cen MT"/>
            </a:endParaRPr>
          </a:p>
          <a:p>
            <a:pPr marL="0" lvl="0" indent="0" algn="ctr">
              <a:buClr>
                <a:srgbClr val="E31C79"/>
              </a:buClr>
              <a:buNone/>
            </a:pPr>
            <a:r>
              <a:rPr lang="nl-BE" sz="4000" dirty="0">
                <a:ln w="6350">
                  <a:solidFill>
                    <a:schemeClr val="tx1"/>
                  </a:solidFill>
                </a:ln>
                <a:latin typeface="+mj-lt"/>
              </a:rPr>
              <a:t>De eerste dagen zijn oefendagen, </a:t>
            </a:r>
          </a:p>
          <a:p>
            <a:pPr marL="0" lvl="0" indent="0" algn="ctr">
              <a:buClr>
                <a:srgbClr val="E31C79"/>
              </a:buClr>
              <a:buNone/>
            </a:pPr>
            <a:r>
              <a:rPr lang="nl-BE" sz="4000" dirty="0">
                <a:ln w="6350">
                  <a:solidFill>
                    <a:schemeClr val="tx1"/>
                  </a:solidFill>
                </a:ln>
                <a:latin typeface="+mj-lt"/>
              </a:rPr>
              <a:t>de ene keer lukt het beter dan de andere keer.</a:t>
            </a:r>
            <a:endParaRPr lang="nl-BE" sz="4000" dirty="0">
              <a:ln>
                <a:solidFill>
                  <a:schemeClr val="tx1"/>
                </a:solidFill>
              </a:ln>
              <a:latin typeface="+mj-lt"/>
            </a:endParaRPr>
          </a:p>
          <a:p>
            <a:endParaRPr lang="nl-BE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FC8465C-F10E-401D-873E-7B59695FDE0A}"/>
              </a:ext>
            </a:extLst>
          </p:cNvPr>
          <p:cNvSpPr/>
          <p:nvPr/>
        </p:nvSpPr>
        <p:spPr>
          <a:xfrm>
            <a:off x="467544" y="620688"/>
            <a:ext cx="28803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628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binnen, neerleggen, bed&#10;&#10;Automatisch gegenereerde beschrijving">
            <a:extLst>
              <a:ext uri="{FF2B5EF4-FFF2-40B4-BE49-F238E27FC236}">
                <a16:creationId xmlns:a16="http://schemas.microsoft.com/office/drawing/2014/main" id="{018E00DF-9565-44E9-A2B8-D4F3D7AD5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3072" y="533716"/>
            <a:ext cx="7290054" cy="149961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Slaperige baby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C3B7EE-8632-4756-A078-1B3B0DF3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4550638"/>
            <a:ext cx="7290054" cy="23042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>
                <a:solidFill>
                  <a:schemeClr val="bg1"/>
                </a:solidFill>
                <a:latin typeface="+mj-lt"/>
              </a:rPr>
              <a:t> Het kan gebeuren tijdens de eerste uren/dagen dat de baby heel slaperig is of veel </a:t>
            </a:r>
            <a:r>
              <a:rPr lang="nl-BE" altLang="nl-BE" sz="2400" dirty="0" err="1">
                <a:solidFill>
                  <a:schemeClr val="bg1"/>
                </a:solidFill>
                <a:latin typeface="+mj-lt"/>
              </a:rPr>
              <a:t>slijmpjes</a:t>
            </a:r>
            <a:r>
              <a:rPr lang="nl-BE" altLang="nl-BE" sz="2400" dirty="0">
                <a:solidFill>
                  <a:schemeClr val="bg1"/>
                </a:solidFill>
                <a:latin typeface="+mj-lt"/>
              </a:rPr>
              <a:t> heeft, en niet wil drinken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>
                <a:solidFill>
                  <a:schemeClr val="bg1"/>
                </a:solidFill>
                <a:latin typeface="+mj-lt"/>
              </a:rPr>
              <a:t> We proberen na max. 2 u terug aan te leggen, indien het niet lukt kunnen we manueel afkolven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>
                <a:solidFill>
                  <a:schemeClr val="bg1"/>
                </a:solidFill>
                <a:latin typeface="+mj-lt"/>
              </a:rPr>
              <a:t> Manueel kolven gaan we enkel in de eerste drie dagen toepassen</a:t>
            </a:r>
          </a:p>
          <a:p>
            <a:endParaRPr lang="nl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2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1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459317"/>
            <a:ext cx="3291840" cy="1749552"/>
          </a:xfrm>
        </p:spPr>
        <p:txBody>
          <a:bodyPr>
            <a:normAutofit/>
          </a:bodyPr>
          <a:lstStyle/>
          <a:p>
            <a:r>
              <a:rPr lang="nl-BE" sz="3800" dirty="0"/>
              <a:t>De borst bestaat uit verschillende onderdelen:</a:t>
            </a: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3291840" cy="3931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1600" b="1"/>
              <a:t> Klierweefsel: </a:t>
            </a:r>
            <a:r>
              <a:rPr lang="nl-BE" altLang="nl-BE" sz="1600"/>
              <a:t>waar melk gemaakt en getransporteerd wordt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1600" b="1"/>
              <a:t> Bindweefsel: </a:t>
            </a:r>
            <a:r>
              <a:rPr lang="nl-BE" altLang="nl-BE" sz="1600"/>
              <a:t>dat de borst ondersteunt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1600" b="1"/>
              <a:t> Bloed: </a:t>
            </a:r>
            <a:r>
              <a:rPr lang="nl-BE" altLang="nl-BE" sz="1600"/>
              <a:t>levert voedingsstoffen die nodig zijn voor de melkaanmaak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1600" b="1"/>
              <a:t> Lymfeweefsel:</a:t>
            </a:r>
            <a:r>
              <a:rPr lang="nl-BE" altLang="nl-BE" sz="1600"/>
              <a:t> dat afval opruimt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1600" b="1"/>
              <a:t> Zenuwen:</a:t>
            </a:r>
            <a:r>
              <a:rPr lang="nl-BE" altLang="nl-BE" sz="1600"/>
              <a:t> zendt signalen naar de hersenen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1600" b="1"/>
              <a:t> Vetweefsel: </a:t>
            </a:r>
            <a:r>
              <a:rPr lang="nl-BE" altLang="nl-BE" sz="1600"/>
              <a:t>dat de borst beschermt tegen letsel</a:t>
            </a:r>
            <a:endParaRPr lang="nl-BE" altLang="nl-BE" sz="1600" b="1"/>
          </a:p>
          <a:p>
            <a:pPr marL="0" indent="0">
              <a:buNone/>
            </a:pPr>
            <a:endParaRPr lang="nl-NL" altLang="nl-BE" sz="1600"/>
          </a:p>
          <a:p>
            <a:endParaRPr lang="nl-BE" sz="1600" dirty="0"/>
          </a:p>
        </p:txBody>
      </p:sp>
      <p:pic>
        <p:nvPicPr>
          <p:cNvPr id="8" name="Tijdelijke aanduiding voor inhoud 3" descr="anatomieborst-30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19" y="2196756"/>
            <a:ext cx="4608512" cy="2555285"/>
          </a:xfrm>
          <a:prstGeom prst="rect">
            <a:avLst/>
          </a:prstGeom>
          <a:noFill/>
          <a:ln>
            <a:solidFill>
              <a:srgbClr val="5354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42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nl-BE" dirty="0"/>
              <a:t>Manueel afkolven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r>
              <a:rPr lang="nl-NL" sz="2200">
                <a:latin typeface="+mj-lt"/>
              </a:rPr>
              <a:t>Stap 1: Eerst de borst /tepel voorbereiden door te masseren</a:t>
            </a:r>
          </a:p>
          <a:p>
            <a:r>
              <a:rPr lang="nl-NL" sz="2200">
                <a:latin typeface="+mj-lt"/>
              </a:rPr>
              <a:t>Stap 2: Druk de vingers naar binnen (duwen)</a:t>
            </a:r>
          </a:p>
          <a:p>
            <a:r>
              <a:rPr lang="nl-NL" sz="2200">
                <a:latin typeface="+mj-lt"/>
              </a:rPr>
              <a:t>Stap 3: Druk de vingers naar elkaar toe (knijpen)</a:t>
            </a:r>
          </a:p>
          <a:p>
            <a:r>
              <a:rPr lang="nl-NL" sz="2200">
                <a:latin typeface="+mj-lt"/>
              </a:rPr>
              <a:t>Stap 4: Haal de vingers naar voren (trekken)</a:t>
            </a:r>
          </a:p>
          <a:p>
            <a:pPr marL="0" indent="0">
              <a:buNone/>
            </a:pPr>
            <a:endParaRPr lang="nl-NL" sz="2200">
              <a:latin typeface="+mj-lt"/>
            </a:endParaRPr>
          </a:p>
          <a:p>
            <a:r>
              <a:rPr lang="nl-NL" sz="2200">
                <a:latin typeface="+mj-lt"/>
              </a:rPr>
              <a:t>De moedermelk wordt opgevangen in een lepel/spuitje</a:t>
            </a:r>
          </a:p>
          <a:p>
            <a:r>
              <a:rPr lang="nl-NL" sz="2200">
                <a:latin typeface="+mj-lt"/>
              </a:rPr>
              <a:t>Kolf zolang als de melk stroomt</a:t>
            </a:r>
          </a:p>
          <a:p>
            <a:endParaRPr lang="nl-BE" dirty="0"/>
          </a:p>
        </p:txBody>
      </p:sp>
      <p:pic>
        <p:nvPicPr>
          <p:cNvPr id="8" name="Afbeelding 7" descr="Afbeelding met voedsel&#10;&#10;Automatisch gegenereerde beschrijving">
            <a:extLst>
              <a:ext uri="{FF2B5EF4-FFF2-40B4-BE49-F238E27FC236}">
                <a16:creationId xmlns:a16="http://schemas.microsoft.com/office/drawing/2014/main" id="{E35B5BBE-6DAC-4DB5-A27B-3DF47B3B6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66335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83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Manueel afkolven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28800"/>
            <a:ext cx="3297907" cy="26642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9424" y="4293096"/>
            <a:ext cx="51845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81276" y="1513812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5A666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5011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innen, persoon, zitten, neerleggen&#10;&#10;Automatisch gegenereerde beschrijving">
            <a:extLst>
              <a:ext uri="{FF2B5EF4-FFF2-40B4-BE49-F238E27FC236}">
                <a16:creationId xmlns:a16="http://schemas.microsoft.com/office/drawing/2014/main" id="{DD57383B-8311-46E9-B819-EF166ECB6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35580" cy="1525571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1B8B02B-8F79-44F0-B693-06B269D9CB48}"/>
              </a:ext>
            </a:extLst>
          </p:cNvPr>
          <p:cNvSpPr/>
          <p:nvPr/>
        </p:nvSpPr>
        <p:spPr>
          <a:xfrm>
            <a:off x="395536" y="476672"/>
            <a:ext cx="360040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335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zitten, binnen, man&#10;&#10;Automatisch gegenereerde beschrijving">
            <a:extLst>
              <a:ext uri="{FF2B5EF4-FFF2-40B4-BE49-F238E27FC236}">
                <a16:creationId xmlns:a16="http://schemas.microsoft.com/office/drawing/2014/main" id="{FF34FEDC-5243-4819-8E91-22A2FF89B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1" t="6658" r="2396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000000"/>
                </a:solidFill>
              </a:rPr>
              <a:t>Neem voldoende rust!!!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780928"/>
            <a:ext cx="4550112" cy="28711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solidFill>
                  <a:srgbClr val="000000"/>
                </a:solidFill>
                <a:latin typeface="+mj-lt"/>
              </a:rPr>
              <a:t> Hulp in het huishouden is welkom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solidFill>
                  <a:srgbClr val="000000"/>
                </a:solidFill>
                <a:latin typeface="+mj-lt"/>
              </a:rPr>
              <a:t> Beperk bezoek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solidFill>
                  <a:srgbClr val="000000"/>
                </a:solidFill>
                <a:latin typeface="+mj-lt"/>
              </a:rPr>
              <a:t> Steun van de partner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solidFill>
                  <a:srgbClr val="000000"/>
                </a:solidFill>
                <a:latin typeface="+mj-lt"/>
              </a:rPr>
              <a:t> Vraag hulp en advies aan mensen met ervaring</a:t>
            </a:r>
            <a:endParaRPr lang="nl-NL" altLang="nl-BE" sz="2200" dirty="0">
              <a:solidFill>
                <a:srgbClr val="000000"/>
              </a:solidFill>
              <a:latin typeface="+mj-lt"/>
            </a:endParaRPr>
          </a:p>
          <a:p>
            <a:endParaRPr lang="nl-B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44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C3BCD8B-8CD7-4468-9D33-E67B91A8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Mogelijke ongemakken/</a:t>
            </a:r>
            <a:br>
              <a:rPr lang="nl-BE" dirty="0"/>
            </a:br>
            <a:r>
              <a:rPr lang="nl-BE" dirty="0"/>
              <a:t>speciale situaties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249424"/>
            <a:ext cx="7290055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2800" dirty="0">
                <a:latin typeface="+mj-lt"/>
              </a:rPr>
              <a:t> Tepelkloven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>
                <a:latin typeface="+mj-lt"/>
              </a:rPr>
              <a:t> Borststuwing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>
                <a:latin typeface="+mj-lt"/>
              </a:rPr>
              <a:t> Te weinig melk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>
                <a:latin typeface="+mj-lt"/>
              </a:rPr>
              <a:t> Borstontsteking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>
                <a:latin typeface="+mj-lt"/>
              </a:rPr>
              <a:t> Keizersnede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>
                <a:latin typeface="+mj-lt"/>
              </a:rPr>
              <a:t> Te vroeg geboren baby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>
                <a:latin typeface="+mj-lt"/>
              </a:rPr>
              <a:t> Tweeling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>
                <a:latin typeface="+mj-lt"/>
              </a:rPr>
              <a:t> “Lastige” baby</a:t>
            </a:r>
          </a:p>
        </p:txBody>
      </p:sp>
    </p:spTree>
    <p:extLst>
      <p:ext uri="{BB962C8B-B14F-4D97-AF65-F5344CB8AC3E}">
        <p14:creationId xmlns:p14="http://schemas.microsoft.com/office/powerpoint/2010/main" val="2705279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 err="1"/>
              <a:t>Tepelkloven</a:t>
            </a:r>
            <a:endParaRPr lang="en-US" sz="5000" dirty="0"/>
          </a:p>
        </p:txBody>
      </p:sp>
      <p:sp>
        <p:nvSpPr>
          <p:cNvPr id="5" name="Rechthoek 4"/>
          <p:cNvSpPr/>
          <p:nvPr/>
        </p:nvSpPr>
        <p:spPr>
          <a:xfrm>
            <a:off x="768096" y="2492896"/>
            <a:ext cx="455011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altLang="nl-BE" sz="2200" dirty="0" err="1">
                <a:latin typeface="+mj-lt"/>
              </a:rPr>
              <a:t>Pijnlijke</a:t>
            </a:r>
            <a:r>
              <a:rPr lang="en-US" altLang="nl-BE" sz="2200" dirty="0">
                <a:latin typeface="+mj-lt"/>
              </a:rPr>
              <a:t> </a:t>
            </a:r>
            <a:r>
              <a:rPr lang="en-US" altLang="nl-BE" sz="2200" dirty="0" err="1">
                <a:latin typeface="+mj-lt"/>
              </a:rPr>
              <a:t>wondjes</a:t>
            </a:r>
            <a:r>
              <a:rPr lang="en-US" altLang="nl-BE" sz="2200" dirty="0">
                <a:latin typeface="+mj-lt"/>
              </a:rPr>
              <a:t> </a:t>
            </a:r>
            <a:r>
              <a:rPr lang="en-US" altLang="nl-BE" sz="2200" dirty="0" err="1">
                <a:latin typeface="+mj-lt"/>
              </a:rPr>
              <a:t>aan</a:t>
            </a:r>
            <a:r>
              <a:rPr lang="en-US" altLang="nl-BE" sz="2200" dirty="0">
                <a:latin typeface="+mj-lt"/>
              </a:rPr>
              <a:t> de </a:t>
            </a:r>
            <a:r>
              <a:rPr lang="en-US" altLang="nl-BE" sz="2200" dirty="0" err="1">
                <a:latin typeface="+mj-lt"/>
              </a:rPr>
              <a:t>tepel</a:t>
            </a:r>
            <a:r>
              <a:rPr lang="en-US" altLang="nl-BE" sz="2200" dirty="0">
                <a:latin typeface="+mj-lt"/>
              </a:rPr>
              <a:t> </a:t>
            </a:r>
            <a:r>
              <a:rPr lang="en-US" altLang="nl-BE" sz="2200" dirty="0" err="1">
                <a:latin typeface="+mj-lt"/>
              </a:rPr>
              <a:t>worden</a:t>
            </a:r>
            <a:r>
              <a:rPr lang="en-US" altLang="nl-BE" sz="2200" dirty="0">
                <a:latin typeface="+mj-lt"/>
              </a:rPr>
              <a:t> </a:t>
            </a:r>
            <a:r>
              <a:rPr lang="en-US" altLang="nl-BE" sz="2200" dirty="0" err="1">
                <a:latin typeface="+mj-lt"/>
              </a:rPr>
              <a:t>veroorzaakt</a:t>
            </a:r>
            <a:r>
              <a:rPr lang="en-US" altLang="nl-BE" sz="2200" dirty="0">
                <a:latin typeface="+mj-lt"/>
              </a:rPr>
              <a:t> door: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altLang="nl-BE" sz="2200" dirty="0">
              <a:latin typeface="+mj-lt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nl-BE" sz="2200" dirty="0">
                <a:latin typeface="+mj-lt"/>
              </a:rPr>
              <a:t>Het </a:t>
            </a:r>
            <a:r>
              <a:rPr lang="en-US" altLang="nl-BE" sz="2200" dirty="0" err="1">
                <a:latin typeface="+mj-lt"/>
              </a:rPr>
              <a:t>verkeerd</a:t>
            </a:r>
            <a:r>
              <a:rPr lang="en-US" altLang="nl-BE" sz="2200" dirty="0">
                <a:latin typeface="+mj-lt"/>
              </a:rPr>
              <a:t> </a:t>
            </a:r>
            <a:r>
              <a:rPr lang="en-US" altLang="nl-BE" sz="2200" dirty="0" err="1">
                <a:latin typeface="+mj-lt"/>
              </a:rPr>
              <a:t>aanleggen</a:t>
            </a:r>
            <a:r>
              <a:rPr lang="en-US" altLang="nl-BE" sz="2200" dirty="0">
                <a:latin typeface="+mj-lt"/>
              </a:rPr>
              <a:t> van de baby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nl-BE" sz="2200" dirty="0" err="1">
                <a:latin typeface="+mj-lt"/>
              </a:rPr>
              <a:t>Irritatie</a:t>
            </a:r>
            <a:endParaRPr lang="en-US" altLang="nl-BE" sz="2200" dirty="0">
              <a:latin typeface="+mj-lt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nl-BE" sz="2200" dirty="0" err="1">
                <a:latin typeface="+mj-lt"/>
              </a:rPr>
              <a:t>Onvoldoende</a:t>
            </a:r>
            <a:r>
              <a:rPr lang="en-US" altLang="nl-BE" sz="2200" dirty="0">
                <a:latin typeface="+mj-lt"/>
              </a:rPr>
              <a:t> </a:t>
            </a:r>
            <a:r>
              <a:rPr lang="en-US" altLang="nl-BE" sz="2200" dirty="0" err="1">
                <a:latin typeface="+mj-lt"/>
              </a:rPr>
              <a:t>droog</a:t>
            </a:r>
            <a:r>
              <a:rPr lang="en-US" altLang="nl-BE" sz="2200" dirty="0">
                <a:latin typeface="+mj-lt"/>
              </a:rPr>
              <a:t> </a:t>
            </a:r>
            <a:r>
              <a:rPr lang="en-US" altLang="nl-BE" sz="2200" dirty="0" err="1">
                <a:latin typeface="+mj-lt"/>
              </a:rPr>
              <a:t>houden</a:t>
            </a:r>
            <a:r>
              <a:rPr lang="en-US" altLang="nl-BE" sz="2200" dirty="0">
                <a:latin typeface="+mj-lt"/>
              </a:rPr>
              <a:t> van de </a:t>
            </a:r>
            <a:r>
              <a:rPr lang="en-US" altLang="nl-BE" sz="2200" dirty="0" err="1">
                <a:latin typeface="+mj-lt"/>
              </a:rPr>
              <a:t>tepel</a:t>
            </a:r>
            <a:endParaRPr lang="en-US" altLang="nl-BE" sz="2200" dirty="0">
              <a:latin typeface="+mj-lt"/>
            </a:endParaRPr>
          </a:p>
        </p:txBody>
      </p:sp>
      <p:pic>
        <p:nvPicPr>
          <p:cNvPr id="6" name="Afbeelding 5" descr="Afbeelding met tatoeage, zitten, tafel, voedsel&#10;&#10;Automatisch gegenereerde beschrijving">
            <a:extLst>
              <a:ext uri="{FF2B5EF4-FFF2-40B4-BE49-F238E27FC236}">
                <a16:creationId xmlns:a16="http://schemas.microsoft.com/office/drawing/2014/main" id="{FE5E4CB6-77DD-4A3D-AE39-DA0212B52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36"/>
          <a:stretch/>
        </p:blipFill>
        <p:spPr>
          <a:xfrm>
            <a:off x="5664199" y="10"/>
            <a:ext cx="3479800" cy="4233662"/>
          </a:xfrm>
          <a:prstGeom prst="rect">
            <a:avLst/>
          </a:prstGeom>
        </p:spPr>
      </p:pic>
      <p:pic>
        <p:nvPicPr>
          <p:cNvPr id="4" name="Picture 5" descr="Scan309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8"/>
          <a:stretch/>
        </p:blipFill>
        <p:spPr>
          <a:xfrm>
            <a:off x="5664199" y="4233673"/>
            <a:ext cx="3479800" cy="2624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936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Hoe voorkomen?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Zorg dat de baby op de correcte manier aanligt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Gebruik de </a:t>
            </a:r>
            <a:r>
              <a:rPr lang="nl-BE" altLang="nl-BE" sz="2200" dirty="0" err="1">
                <a:latin typeface="+mj-lt"/>
              </a:rPr>
              <a:t>Lansinoh</a:t>
            </a:r>
            <a:r>
              <a:rPr lang="nl-BE" altLang="nl-BE" sz="2200" dirty="0">
                <a:latin typeface="+mj-lt"/>
              </a:rPr>
              <a:t> crème</a:t>
            </a:r>
            <a:r>
              <a:rPr lang="en-US" altLang="nl-BE" sz="2200" baseline="30000" dirty="0">
                <a:latin typeface="+mj-lt"/>
                <a:cs typeface="Arial" charset="0"/>
              </a:rPr>
              <a:t>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Gebruik niet teveel zeep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Hou de huid droog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Bij stuwing, extra aandacht bij het aanleggen van de baby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Verbreek de zuigkracht met je vinger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8525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nl-BE" dirty="0"/>
              <a:t>Wat te doen bij tepelkloven?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Zorg dat de baby goed aan de borst ligt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Leg de baby eerst aan de minst pijnlijke kant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Gebruik de </a:t>
            </a:r>
            <a:r>
              <a:rPr lang="nl-BE" altLang="nl-BE" sz="2200" dirty="0" err="1">
                <a:latin typeface="+mj-lt"/>
              </a:rPr>
              <a:t>Mother</a:t>
            </a:r>
            <a:r>
              <a:rPr lang="nl-BE" altLang="nl-BE" sz="2200" dirty="0">
                <a:latin typeface="+mj-lt"/>
              </a:rPr>
              <a:t> </a:t>
            </a:r>
            <a:r>
              <a:rPr lang="nl-BE" altLang="nl-BE" sz="2200" dirty="0" err="1">
                <a:latin typeface="+mj-lt"/>
              </a:rPr>
              <a:t>mates</a:t>
            </a:r>
            <a:r>
              <a:rPr lang="en-US" altLang="nl-BE" sz="2200" baseline="30000" dirty="0">
                <a:cs typeface="Arial" charset="0"/>
              </a:rPr>
              <a:t>®</a:t>
            </a:r>
            <a:endParaRPr lang="nl-BE" altLang="nl-BE" sz="2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Andere houding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Bloedende kloofjes kunnen geen kwaad voor de baby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(Tepelhoedje)</a:t>
            </a:r>
          </a:p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2D73517-D09A-48FB-968C-E51550948D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0" r="6" b="14671"/>
          <a:stretch/>
        </p:blipFill>
        <p:spPr>
          <a:xfrm>
            <a:off x="5664199" y="10"/>
            <a:ext cx="3479800" cy="2285990"/>
          </a:xfrm>
          <a:prstGeom prst="rect">
            <a:avLst/>
          </a:prstGeom>
        </p:spPr>
      </p:pic>
      <p:pic>
        <p:nvPicPr>
          <p:cNvPr id="10" name="Afbeelding 9" descr="Afbeelding met voedsel&#10;&#10;Automatisch gegenereerde beschrijving">
            <a:extLst>
              <a:ext uri="{FF2B5EF4-FFF2-40B4-BE49-F238E27FC236}">
                <a16:creationId xmlns:a16="http://schemas.microsoft.com/office/drawing/2014/main" id="{11447798-703C-4950-AD22-13B618CC6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4" r="6" b="19927"/>
          <a:stretch/>
        </p:blipFill>
        <p:spPr>
          <a:xfrm>
            <a:off x="5664199" y="2286000"/>
            <a:ext cx="3479800" cy="2286000"/>
          </a:xfrm>
          <a:prstGeom prst="rect">
            <a:avLst/>
          </a:prstGeom>
        </p:spPr>
      </p:pic>
      <p:pic>
        <p:nvPicPr>
          <p:cNvPr id="8" name="Afbeelding 7" descr="Afbeelding met filter&#10;&#10;Automatisch gegenereerde beschrijving">
            <a:extLst>
              <a:ext uri="{FF2B5EF4-FFF2-40B4-BE49-F238E27FC236}">
                <a16:creationId xmlns:a16="http://schemas.microsoft.com/office/drawing/2014/main" id="{66A0F461-7177-4601-8539-CDC6EC16C1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r="-3" b="19274"/>
          <a:stretch/>
        </p:blipFill>
        <p:spPr>
          <a:xfrm>
            <a:off x="5664199" y="4572001"/>
            <a:ext cx="347980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481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nl-BE" dirty="0"/>
              <a:t>Borststuwing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Vanaf de derde of vierde dag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Zware en gespannen borsten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De baby heeft meer moeite om de borst goed aan te happen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Het is een hele inspanning om de melk uit de borst te krijgen</a:t>
            </a:r>
            <a:endParaRPr lang="nl-NL" altLang="nl-BE" sz="2200" dirty="0">
              <a:latin typeface="+mj-lt"/>
            </a:endParaRPr>
          </a:p>
          <a:p>
            <a:endParaRPr lang="nl-BE" dirty="0"/>
          </a:p>
        </p:txBody>
      </p:sp>
      <p:pic>
        <p:nvPicPr>
          <p:cNvPr id="5" name="Afbeelding 4" descr="Afbeelding met persoon, binnen, kleding, baby&#10;&#10;Automatisch gegenereerde beschrijving">
            <a:extLst>
              <a:ext uri="{FF2B5EF4-FFF2-40B4-BE49-F238E27FC236}">
                <a16:creationId xmlns:a16="http://schemas.microsoft.com/office/drawing/2014/main" id="{D6F5B719-53CD-4461-A90F-E873A90F2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8" r="37939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942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35" y="804333"/>
            <a:ext cx="2943982" cy="5249334"/>
          </a:xfrm>
        </p:spPr>
        <p:txBody>
          <a:bodyPr>
            <a:normAutofit/>
          </a:bodyPr>
          <a:lstStyle/>
          <a:p>
            <a:pPr algn="r"/>
            <a:r>
              <a:rPr lang="nl-BE" dirty="0"/>
              <a:t>Wat te doen 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9497" y="804333"/>
            <a:ext cx="4693291" cy="524933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Leg de baby frequent  en juist 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Afkolven is niet aangeraden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Hotpacks of warme douches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Tepel en tepelhof voor de voeding leeg masseren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Tijdens het drinken de borst masseren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Vocht beperken helpt niet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485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natomie verander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1" y="836712"/>
            <a:ext cx="2466975" cy="4392612"/>
          </a:xfrm>
          <a:prstGeom prst="rect">
            <a:avLst/>
          </a:prstGeom>
          <a:noFill/>
          <a:ln w="9525">
            <a:solidFill>
              <a:srgbClr val="5354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natomie veranderi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836712"/>
            <a:ext cx="2759075" cy="4392612"/>
          </a:xfrm>
          <a:prstGeom prst="rect">
            <a:avLst/>
          </a:prstGeom>
          <a:noFill/>
          <a:ln w="9525">
            <a:solidFill>
              <a:srgbClr val="5354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natomie verandering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55" y="836712"/>
            <a:ext cx="2532902" cy="4392612"/>
          </a:xfrm>
          <a:prstGeom prst="rect">
            <a:avLst/>
          </a:prstGeom>
          <a:noFill/>
          <a:ln w="9525">
            <a:solidFill>
              <a:srgbClr val="5354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DB19F7F-6952-4786-ACAE-1CF4C360B3E9}"/>
              </a:ext>
            </a:extLst>
          </p:cNvPr>
          <p:cNvSpPr txBox="1"/>
          <p:nvPr/>
        </p:nvSpPr>
        <p:spPr>
          <a:xfrm>
            <a:off x="412821" y="5443696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De borst voor de zwangerschap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0B5B215-A01D-4C22-8358-D332DBA1FFE3}"/>
              </a:ext>
            </a:extLst>
          </p:cNvPr>
          <p:cNvSpPr txBox="1"/>
          <p:nvPr/>
        </p:nvSpPr>
        <p:spPr>
          <a:xfrm>
            <a:off x="3275856" y="544369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De borst in het begin van de zwangerschap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9C07094-3D4A-46E0-92AE-CFCFB048E2E9}"/>
              </a:ext>
            </a:extLst>
          </p:cNvPr>
          <p:cNvSpPr txBox="1"/>
          <p:nvPr/>
        </p:nvSpPr>
        <p:spPr>
          <a:xfrm>
            <a:off x="6317381" y="5487184"/>
            <a:ext cx="237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De borst aan het einde van de zwangerschap</a:t>
            </a:r>
          </a:p>
        </p:txBody>
      </p:sp>
    </p:spTree>
    <p:extLst>
      <p:ext uri="{BB962C8B-B14F-4D97-AF65-F5344CB8AC3E}">
        <p14:creationId xmlns:p14="http://schemas.microsoft.com/office/powerpoint/2010/main" val="17423957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vrouw, binnen, meisje&#10;&#10;Automatisch gegenereerde beschrijving">
            <a:extLst>
              <a:ext uri="{FF2B5EF4-FFF2-40B4-BE49-F238E27FC236}">
                <a16:creationId xmlns:a16="http://schemas.microsoft.com/office/drawing/2014/main" id="{95132A75-179E-44C8-8A47-EF833E509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t="3227" r="26056" b="586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000000"/>
                </a:solidFill>
              </a:rPr>
              <a:t>Te weinig melk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nl-BE" sz="3200" dirty="0">
                <a:ln w="6350">
                  <a:solidFill>
                    <a:schemeClr val="tx1"/>
                  </a:solidFill>
                </a:ln>
                <a:solidFill>
                  <a:srgbClr val="000000"/>
                </a:solidFill>
                <a:latin typeface="+mj-lt"/>
              </a:rPr>
              <a:t>Wat te doen?</a:t>
            </a:r>
          </a:p>
          <a:p>
            <a:pPr>
              <a:buNone/>
              <a:defRPr/>
            </a:pPr>
            <a:endParaRPr lang="nl-BE" b="1" i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BE" sz="2200" dirty="0">
                <a:solidFill>
                  <a:srgbClr val="000000"/>
                </a:solidFill>
                <a:latin typeface="+mj-lt"/>
              </a:rPr>
              <a:t> voldoende drinken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BE" sz="2200" dirty="0">
                <a:solidFill>
                  <a:srgbClr val="000000"/>
                </a:solidFill>
                <a:latin typeface="+mj-lt"/>
              </a:rPr>
              <a:t> de baby frequent aanleggen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BE" sz="2200" dirty="0">
                <a:solidFill>
                  <a:srgbClr val="000000"/>
                </a:solidFill>
                <a:latin typeface="+mj-lt"/>
              </a:rPr>
              <a:t> de baby goed aanleggen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BE" sz="2200" dirty="0">
                <a:solidFill>
                  <a:srgbClr val="000000"/>
                </a:solidFill>
                <a:latin typeface="+mj-lt"/>
              </a:rPr>
              <a:t> na het drinken van de baby, evt. afkolven</a:t>
            </a:r>
            <a:endParaRPr lang="nl-NL" sz="2200" dirty="0">
              <a:solidFill>
                <a:srgbClr val="000000"/>
              </a:solidFill>
              <a:latin typeface="+mj-lt"/>
            </a:endParaRPr>
          </a:p>
          <a:p>
            <a:endParaRPr lang="nl-B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25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6972" y="1628800"/>
            <a:ext cx="7290055" cy="4320520"/>
          </a:xfrm>
        </p:spPr>
        <p:txBody>
          <a:bodyPr/>
          <a:lstStyle/>
          <a:p>
            <a:pPr>
              <a:buNone/>
              <a:defRPr/>
            </a:pPr>
            <a:r>
              <a:rPr lang="nl-BE" sz="3600" dirty="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Bijvoeding enkel op medisch advies !!!</a:t>
            </a:r>
          </a:p>
          <a:p>
            <a:pPr>
              <a:buNone/>
              <a:defRPr/>
            </a:pPr>
            <a:r>
              <a:rPr lang="nl-BE" sz="2400" dirty="0">
                <a:latin typeface="+mj-lt"/>
              </a:rPr>
              <a:t>	</a:t>
            </a:r>
            <a:r>
              <a:rPr lang="nl-BE" sz="2200" i="1" dirty="0">
                <a:latin typeface="+mj-lt"/>
              </a:rPr>
              <a:t>Borstvoeding heeft altijd voorrang.</a:t>
            </a:r>
          </a:p>
          <a:p>
            <a:pPr>
              <a:buNone/>
              <a:defRPr/>
            </a:pPr>
            <a:endParaRPr lang="nl-BE" sz="2400" dirty="0">
              <a:latin typeface="+mj-lt"/>
            </a:endParaRPr>
          </a:p>
          <a:p>
            <a:pPr>
              <a:buNone/>
              <a:defRPr/>
            </a:pPr>
            <a:r>
              <a:rPr lang="nl-BE" sz="3200" dirty="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Wanneer kan bijvoeding</a:t>
            </a:r>
            <a:r>
              <a:rPr lang="nl-BE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BE" sz="2400" dirty="0">
                <a:latin typeface="+mj-lt"/>
              </a:rPr>
              <a:t> </a:t>
            </a:r>
            <a:r>
              <a:rPr lang="nl-BE" sz="2200" dirty="0">
                <a:latin typeface="+mj-lt"/>
              </a:rPr>
              <a:t>&gt; 10% gewichtsverlies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BE" sz="2200" dirty="0">
                <a:latin typeface="+mj-lt"/>
              </a:rPr>
              <a:t> baby’s die sterk geel zien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BE" sz="2200" dirty="0">
                <a:latin typeface="+mj-lt"/>
              </a:rPr>
              <a:t> prematuren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26075B1-DCF8-4668-9EA7-440E99ABFC58}"/>
              </a:ext>
            </a:extLst>
          </p:cNvPr>
          <p:cNvSpPr/>
          <p:nvPr/>
        </p:nvSpPr>
        <p:spPr>
          <a:xfrm>
            <a:off x="323528" y="692696"/>
            <a:ext cx="36004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864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nl-BE" dirty="0"/>
              <a:t>Borstontsteking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5" y="2636912"/>
            <a:ext cx="4550113" cy="2624328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nl-BE" sz="2200" b="1" dirty="0">
                <a:latin typeface="+mj-lt"/>
              </a:rPr>
              <a:t>Oorzaak :</a:t>
            </a:r>
            <a:r>
              <a:rPr lang="nl-BE" sz="2200" dirty="0">
                <a:latin typeface="+mj-lt"/>
              </a:rPr>
              <a:t> </a:t>
            </a:r>
            <a:r>
              <a:rPr lang="nl-BE" sz="2200" dirty="0" err="1">
                <a:latin typeface="+mj-lt"/>
              </a:rPr>
              <a:t>melkstasis</a:t>
            </a:r>
            <a:r>
              <a:rPr lang="nl-BE" sz="2200" dirty="0">
                <a:latin typeface="+mj-lt"/>
              </a:rPr>
              <a:t>, verstopt melkkanaaltje, infectie</a:t>
            </a:r>
          </a:p>
          <a:p>
            <a:pPr>
              <a:buFont typeface="Wingdings 2" pitchFamily="18" charset="2"/>
              <a:buNone/>
              <a:defRPr/>
            </a:pPr>
            <a:r>
              <a:rPr lang="nl-BE" sz="2200" b="1" dirty="0">
                <a:latin typeface="+mj-lt"/>
              </a:rPr>
              <a:t>Symptomen :</a:t>
            </a:r>
            <a:r>
              <a:rPr lang="nl-BE" sz="2200" dirty="0">
                <a:latin typeface="+mj-lt"/>
              </a:rPr>
              <a:t> roodheid, pijn, warm, koorts</a:t>
            </a:r>
          </a:p>
          <a:p>
            <a:pPr>
              <a:buFont typeface="Wingdings 2" pitchFamily="18" charset="2"/>
              <a:buNone/>
              <a:defRPr/>
            </a:pPr>
            <a:r>
              <a:rPr lang="nl-BE" sz="2200" b="1" dirty="0">
                <a:latin typeface="+mj-lt"/>
              </a:rPr>
              <a:t>Behandeling :</a:t>
            </a:r>
            <a:r>
              <a:rPr lang="nl-BE" sz="2200" dirty="0">
                <a:latin typeface="+mj-lt"/>
              </a:rPr>
              <a:t> pijnstilling, warmte (gember), leegmaken indien niet beter na 24u  antibiotica</a:t>
            </a:r>
          </a:p>
          <a:p>
            <a:endParaRPr lang="nl-BE" dirty="0"/>
          </a:p>
        </p:txBody>
      </p:sp>
      <p:pic>
        <p:nvPicPr>
          <p:cNvPr id="6" name="Afbeelding 5" descr="Afbeelding met persoon, binnen, man, kijken&#10;&#10;Automatisch gegenereerde beschrijving">
            <a:extLst>
              <a:ext uri="{FF2B5EF4-FFF2-40B4-BE49-F238E27FC236}">
                <a16:creationId xmlns:a16="http://schemas.microsoft.com/office/drawing/2014/main" id="{579A737C-C3C2-4F18-904F-84C09751C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21721" b="1"/>
          <a:stretch/>
        </p:blipFill>
        <p:spPr>
          <a:xfrm>
            <a:off x="5664199" y="10"/>
            <a:ext cx="3479800" cy="4233662"/>
          </a:xfrm>
          <a:prstGeom prst="rect">
            <a:avLst/>
          </a:prstGeom>
        </p:spPr>
      </p:pic>
      <p:pic>
        <p:nvPicPr>
          <p:cNvPr id="8" name="Afbeelding 7" descr="Afbeelding met kleding, shirt&#10;&#10;Automatisch gegenereerde beschrijving">
            <a:extLst>
              <a:ext uri="{FF2B5EF4-FFF2-40B4-BE49-F238E27FC236}">
                <a16:creationId xmlns:a16="http://schemas.microsoft.com/office/drawing/2014/main" id="{5CF21E07-B07E-4B98-9DB4-3261033919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9657" b="4"/>
          <a:stretch/>
        </p:blipFill>
        <p:spPr>
          <a:xfrm>
            <a:off x="5664199" y="4233673"/>
            <a:ext cx="3479800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774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nl-BE"/>
              <a:t>Keizersnede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dirty="0">
                <a:latin typeface="+mj-lt"/>
              </a:rPr>
              <a:t> Borstvoeding perfect mogelijk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dirty="0">
                <a:latin typeface="+mj-lt"/>
              </a:rPr>
              <a:t> Zo snel mogelijk na de geboorte aanleggen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dirty="0">
                <a:latin typeface="+mj-lt"/>
              </a:rPr>
              <a:t> Mama comfortabel installeren met kussen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dirty="0">
                <a:latin typeface="+mj-lt"/>
              </a:rPr>
              <a:t> Eerste dagen liggend voeden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dirty="0">
                <a:latin typeface="+mj-lt"/>
              </a:rPr>
              <a:t> Doeltreffende pijnmedicatie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5" descr="Afbeelding met persoon, binnen, vasthouden, baby&#10;&#10;Automatisch gegenereerde beschrijving">
            <a:extLst>
              <a:ext uri="{FF2B5EF4-FFF2-40B4-BE49-F238E27FC236}">
                <a16:creationId xmlns:a16="http://schemas.microsoft.com/office/drawing/2014/main" id="{FE95AA7F-9273-4DC6-BCBE-7FF158BA9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4" r="10546"/>
          <a:stretch/>
        </p:blipFill>
        <p:spPr>
          <a:xfrm>
            <a:off x="5664199" y="10"/>
            <a:ext cx="3479800" cy="4233662"/>
          </a:xfrm>
          <a:prstGeom prst="rect">
            <a:avLst/>
          </a:prstGeom>
        </p:spPr>
      </p:pic>
      <p:pic>
        <p:nvPicPr>
          <p:cNvPr id="4" name="Afbeelding 3" descr="Afbeelding met persoon, kamer, ziekenhuiskamer, scène&#10;&#10;Automatisch gegenereerde beschrijving">
            <a:extLst>
              <a:ext uri="{FF2B5EF4-FFF2-40B4-BE49-F238E27FC236}">
                <a16:creationId xmlns:a16="http://schemas.microsoft.com/office/drawing/2014/main" id="{12C09FD2-6364-48FF-BDC8-15A45EA1E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1491" r="1" b="1"/>
          <a:stretch/>
        </p:blipFill>
        <p:spPr>
          <a:xfrm>
            <a:off x="5664199" y="4233673"/>
            <a:ext cx="3479800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891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innen, persoon, klein, zitten&#10;&#10;Automatisch gegenereerde beschrijving">
            <a:extLst>
              <a:ext uri="{FF2B5EF4-FFF2-40B4-BE49-F238E27FC236}">
                <a16:creationId xmlns:a16="http://schemas.microsoft.com/office/drawing/2014/main" id="{D42DA45D-604F-47F2-A865-1663A3E2D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91" r="51516" b="1"/>
          <a:stretch/>
        </p:blipFill>
        <p:spPr>
          <a:xfrm>
            <a:off x="0" y="-6"/>
            <a:ext cx="9144000" cy="68580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000000"/>
                </a:solidFill>
              </a:rPr>
              <a:t>Te vroeg geboren baby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420888"/>
            <a:ext cx="4550112" cy="30872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solidFill>
                  <a:srgbClr val="000000"/>
                </a:solidFill>
                <a:latin typeface="+mj-lt"/>
              </a:rPr>
              <a:t> Borstvoeding is geen probleem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solidFill>
                  <a:srgbClr val="000000"/>
                </a:solidFill>
                <a:latin typeface="+mj-lt"/>
              </a:rPr>
              <a:t> Afkolven meestal noodzakelijk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solidFill>
                  <a:srgbClr val="000000"/>
                </a:solidFill>
                <a:latin typeface="+mj-lt"/>
              </a:rPr>
              <a:t> Moedermelk de beste voeding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solidFill>
                  <a:srgbClr val="000000"/>
                </a:solidFill>
                <a:latin typeface="+mj-lt"/>
              </a:rPr>
              <a:t> Melk is aangepast aan de hogere behoefte van de baby</a:t>
            </a:r>
          </a:p>
          <a:p>
            <a:endParaRPr lang="nl-B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3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Tweeling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De borst wordt meer gestimuleerd, dus grotere melkproductie</a:t>
            </a:r>
          </a:p>
          <a:p>
            <a:pPr>
              <a:buFont typeface="Arial" panose="020B0604020202020204" pitchFamily="34" charset="0"/>
              <a:buChar char="•"/>
            </a:pPr>
            <a:endParaRPr lang="nl-BE" altLang="nl-BE" sz="2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Men kan:</a:t>
            </a:r>
          </a:p>
          <a:p>
            <a:pPr marL="128016" lvl="1" indent="0">
              <a:buNone/>
            </a:pPr>
            <a:r>
              <a:rPr lang="nl-BE" altLang="nl-BE" sz="2200" dirty="0">
                <a:latin typeface="+mj-lt"/>
              </a:rPr>
              <a:t>	Beide baby’s gelijktijdig aanleggen</a:t>
            </a:r>
          </a:p>
          <a:p>
            <a:pPr marL="128016" lvl="1" indent="0">
              <a:buNone/>
            </a:pPr>
            <a:r>
              <a:rPr lang="nl-BE" altLang="nl-BE" sz="2200" dirty="0">
                <a:latin typeface="+mj-lt"/>
              </a:rPr>
              <a:t>	Elke baby afzonderlijk</a:t>
            </a:r>
          </a:p>
          <a:p>
            <a:pPr marL="128016" lvl="1" indent="0">
              <a:buNone/>
            </a:pPr>
            <a:r>
              <a:rPr lang="nl-BE" altLang="nl-BE" sz="2200" dirty="0">
                <a:latin typeface="+mj-lt"/>
              </a:rPr>
              <a:t>	Afwisselend borstvoeding en flesvoeding geven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18676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12" descr="twins2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77"/>
          <a:stretch/>
        </p:blipFill>
        <p:spPr>
          <a:xfrm>
            <a:off x="241297" y="321732"/>
            <a:ext cx="4296411" cy="3079194"/>
          </a:xfrm>
          <a:prstGeom prst="rect">
            <a:avLst/>
          </a:prstGeom>
        </p:spPr>
      </p:pic>
      <p:pic>
        <p:nvPicPr>
          <p:cNvPr id="6" name="Afbeelding 5" descr="Afbeelding met persoon, binnen, klein, baby&#10;&#10;Automatisch gegenereerde beschrijving">
            <a:extLst>
              <a:ext uri="{FF2B5EF4-FFF2-40B4-BE49-F238E27FC236}">
                <a16:creationId xmlns:a16="http://schemas.microsoft.com/office/drawing/2014/main" id="{ABB62794-D25F-48E6-B7D5-6BD145EBEF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2414" r="9332" b="-958"/>
          <a:stretch/>
        </p:blipFill>
        <p:spPr>
          <a:xfrm>
            <a:off x="4531596" y="321732"/>
            <a:ext cx="4474720" cy="6323648"/>
          </a:xfrm>
          <a:prstGeom prst="rect">
            <a:avLst/>
          </a:prstGeom>
        </p:spPr>
      </p:pic>
      <p:pic>
        <p:nvPicPr>
          <p:cNvPr id="8" name="Afbeelding 7" descr="Afbeelding met persoon, binnen, kind, baby&#10;&#10;Automatisch gegenereerde beschrijving">
            <a:extLst>
              <a:ext uri="{FF2B5EF4-FFF2-40B4-BE49-F238E27FC236}">
                <a16:creationId xmlns:a16="http://schemas.microsoft.com/office/drawing/2014/main" id="{2A026A34-755C-45A3-9B80-B0203A1D58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1786" r="17037" b="-1786"/>
          <a:stretch/>
        </p:blipFill>
        <p:spPr>
          <a:xfrm>
            <a:off x="241297" y="3528411"/>
            <a:ext cx="4186687" cy="31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701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“</a:t>
            </a:r>
            <a:r>
              <a:rPr lang="nl-BE" dirty="0">
                <a:solidFill>
                  <a:schemeClr val="tx1"/>
                </a:solidFill>
              </a:rPr>
              <a:t>Lastige baby</a:t>
            </a:r>
            <a:r>
              <a:rPr lang="nl-BE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”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59" y="2274746"/>
            <a:ext cx="7920882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Teveel lucht slikken tijdens het zuigen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Niet voldoende </a:t>
            </a:r>
            <a:r>
              <a:rPr lang="nl-BE" altLang="nl-BE" sz="2200" dirty="0" err="1">
                <a:latin typeface="+mj-lt"/>
              </a:rPr>
              <a:t>opgeboerd</a:t>
            </a:r>
            <a:endParaRPr lang="nl-BE" altLang="nl-BE" sz="2200" dirty="0"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Gevoelig voor bepaalde voedingsstoffen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altLang="nl-BE" sz="2200" dirty="0">
                <a:latin typeface="+mj-lt"/>
              </a:rPr>
              <a:t>→ Troost  je baby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altLang="nl-BE" sz="2200" dirty="0">
                <a:latin typeface="+mj-lt"/>
              </a:rPr>
              <a:t>				</a:t>
            </a:r>
            <a:r>
              <a:rPr lang="nl-BE" altLang="nl-BE" sz="2400" dirty="0">
                <a:latin typeface="+mj-lt"/>
              </a:rPr>
              <a:t>JE KAN JE BABY NIET VERWENNEN !!</a:t>
            </a:r>
            <a:endParaRPr lang="nl-BE" altLang="nl-BE" sz="22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BE" altLang="nl-BE" sz="2200" b="1" dirty="0">
                <a:latin typeface="+mj-lt"/>
              </a:rPr>
              <a:t>Tips: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nl-BE" dirty="0">
                <a:latin typeface="+mj-lt"/>
              </a:rPr>
              <a:t> Leg de baby op zijn buikje tegen je aan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nl-BE" dirty="0">
                <a:latin typeface="+mj-lt"/>
              </a:rPr>
              <a:t> Een warm doekje tegen zijn buikje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nl-BE" dirty="0">
                <a:latin typeface="+mj-lt"/>
              </a:rPr>
              <a:t> De baby laten opboeren tijdens en na de voeding	</a:t>
            </a:r>
            <a:r>
              <a:rPr lang="nl-BE" altLang="nl-BE" sz="2400" dirty="0"/>
              <a:t>	</a:t>
            </a:r>
            <a:endParaRPr lang="nl-NL" altLang="nl-BE" sz="24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611559" y="181308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+mj-lt"/>
              </a:rPr>
              <a:t>Krampen</a:t>
            </a:r>
          </a:p>
        </p:txBody>
      </p:sp>
    </p:spTree>
    <p:extLst>
      <p:ext uri="{BB962C8B-B14F-4D97-AF65-F5344CB8AC3E}">
        <p14:creationId xmlns:p14="http://schemas.microsoft.com/office/powerpoint/2010/main" val="31660768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“</a:t>
            </a:r>
            <a:r>
              <a:rPr lang="nl-BE" dirty="0"/>
              <a:t>Lastige baby</a:t>
            </a:r>
            <a:r>
              <a:rPr lang="nl-BE" dirty="0">
                <a:solidFill>
                  <a:srgbClr val="00B0F0"/>
                </a:solidFill>
              </a:rPr>
              <a:t>”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DA08A92-F01C-4D79-85D7-282A7E7C6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08" y="2564904"/>
            <a:ext cx="4550113" cy="19442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200" dirty="0" err="1">
                <a:latin typeface="+mj-lt"/>
              </a:rPr>
              <a:t>Clusteren</a:t>
            </a:r>
            <a:r>
              <a:rPr lang="en-US" sz="2200" dirty="0"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Nood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aan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geborgenheid</a:t>
            </a:r>
            <a:endParaRPr lang="en-US" sz="2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latin typeface="Castellar" panose="020A0402060406010301" pitchFamily="18" charset="0"/>
              </a:rPr>
              <a:t>,,,</a:t>
            </a:r>
          </a:p>
        </p:txBody>
      </p:sp>
      <p:pic>
        <p:nvPicPr>
          <p:cNvPr id="6" name="Tijdelijke aanduiding voor inhoud 5" descr="Afbeelding met persoon, binnen, baby, klein&#10;&#10;Automatisch gegenereerde beschrijving">
            <a:extLst>
              <a:ext uri="{FF2B5EF4-FFF2-40B4-BE49-F238E27FC236}">
                <a16:creationId xmlns:a16="http://schemas.microsoft.com/office/drawing/2014/main" id="{0267150C-C852-41EE-8F1B-9B7BE46DB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r="33539" b="-1"/>
          <a:stretch/>
        </p:blipFill>
        <p:spPr>
          <a:xfrm>
            <a:off x="5664199" y="10"/>
            <a:ext cx="3479800" cy="4233662"/>
          </a:xfrm>
          <a:prstGeom prst="rect">
            <a:avLst/>
          </a:prstGeom>
        </p:spPr>
      </p:pic>
      <p:pic>
        <p:nvPicPr>
          <p:cNvPr id="8" name="Afbeelding 7" descr="Afbeelding met persoon, binnen, zitten, kijken&#10;&#10;Automatisch gegenereerde beschrijving">
            <a:extLst>
              <a:ext uri="{FF2B5EF4-FFF2-40B4-BE49-F238E27FC236}">
                <a16:creationId xmlns:a16="http://schemas.microsoft.com/office/drawing/2014/main" id="{70F9B2CE-FACD-4DEE-9EFB-D7BCE256F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r="24920" b="-4"/>
          <a:stretch/>
        </p:blipFill>
        <p:spPr>
          <a:xfrm>
            <a:off x="5664199" y="4233673"/>
            <a:ext cx="3479800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120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350185" cy="1499616"/>
          </a:xfrm>
        </p:spPr>
        <p:txBody>
          <a:bodyPr>
            <a:normAutofit/>
          </a:bodyPr>
          <a:lstStyle/>
          <a:p>
            <a:r>
              <a:rPr lang="nl-BE" sz="3500"/>
              <a:t>Wanneer afkolven?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084832"/>
            <a:ext cx="3947920" cy="413308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Een avondje uit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Terug gaan werken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Te vroeg geboren baby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Luie/ slaperige baby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Onvoldoende melkproductie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Manueel afkolven zorgt voor extra stimulatie</a:t>
            </a:r>
          </a:p>
          <a:p>
            <a:pPr marL="0" indent="0">
              <a:buNone/>
            </a:pPr>
            <a:endParaRPr lang="nl-BE" altLang="nl-BE" sz="2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200" dirty="0">
                <a:latin typeface="+mj-lt"/>
              </a:rPr>
              <a:t> Geen oplossing bij stuwing !!</a:t>
            </a:r>
          </a:p>
          <a:p>
            <a:endParaRPr lang="nl-BE" sz="2200" dirty="0"/>
          </a:p>
        </p:txBody>
      </p:sp>
      <p:pic>
        <p:nvPicPr>
          <p:cNvPr id="5" name="Afbeelding 4" descr="Afbeelding met binnen, fles, tafel, zitten&#10;&#10;Automatisch gegenereerde beschrijving">
            <a:extLst>
              <a:ext uri="{FF2B5EF4-FFF2-40B4-BE49-F238E27FC236}">
                <a16:creationId xmlns:a16="http://schemas.microsoft.com/office/drawing/2014/main" id="{26C428E7-4D68-4332-9D0E-25B8E7061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75889"/>
            <a:ext cx="4833258" cy="20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8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Hormonen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1A8D7EA-B54C-4E3C-A3C5-94F2F8788D77}"/>
              </a:ext>
            </a:extLst>
          </p:cNvPr>
          <p:cNvSpPr txBox="1"/>
          <p:nvPr/>
        </p:nvSpPr>
        <p:spPr>
          <a:xfrm>
            <a:off x="768096" y="2084832"/>
            <a:ext cx="74043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Na de bevalling komen twee hormonen vrij:</a:t>
            </a:r>
          </a:p>
          <a:p>
            <a:endParaRPr lang="nl-BE" sz="2400" b="1" dirty="0"/>
          </a:p>
          <a:p>
            <a:endParaRPr lang="nl-BE" sz="2400" b="1" dirty="0"/>
          </a:p>
          <a:p>
            <a:endParaRPr lang="nl-BE" dirty="0"/>
          </a:p>
          <a:p>
            <a:r>
              <a:rPr lang="nl-BE" sz="3200" b="1" dirty="0"/>
              <a:t>Prolactine</a:t>
            </a:r>
            <a:r>
              <a:rPr lang="nl-BE" sz="2400" dirty="0"/>
              <a:t> &gt; </a:t>
            </a:r>
            <a:r>
              <a:rPr lang="nl-BE" dirty="0"/>
              <a:t>		stimuleert de melkklieren tot melkproductie</a:t>
            </a:r>
          </a:p>
          <a:p>
            <a:endParaRPr lang="nl-BE" dirty="0"/>
          </a:p>
          <a:p>
            <a:r>
              <a:rPr lang="nl-BE" dirty="0"/>
              <a:t> </a:t>
            </a:r>
          </a:p>
          <a:p>
            <a:r>
              <a:rPr lang="nl-BE" sz="3200" b="1" dirty="0"/>
              <a:t>Oxytocine </a:t>
            </a:r>
            <a:r>
              <a:rPr lang="nl-BE" sz="2400" dirty="0"/>
              <a:t>&gt; </a:t>
            </a:r>
            <a:r>
              <a:rPr lang="nl-BE" dirty="0"/>
              <a:t>		zorgt dat de melk vrijkomt uit de borst 								(toeschietreflex)</a:t>
            </a:r>
          </a:p>
        </p:txBody>
      </p:sp>
    </p:spTree>
    <p:extLst>
      <p:ext uri="{BB962C8B-B14F-4D97-AF65-F5344CB8AC3E}">
        <p14:creationId xmlns:p14="http://schemas.microsoft.com/office/powerpoint/2010/main" val="8269888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208" y="685892"/>
            <a:ext cx="2674805" cy="37940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5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De knijpkolf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1667" y="4593863"/>
            <a:ext cx="2194560" cy="0"/>
          </a:xfrm>
          <a:prstGeom prst="line">
            <a:avLst/>
          </a:prstGeom>
          <a:ln w="19050">
            <a:solidFill>
              <a:srgbClr val="C29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knijpkolf_tcm149-3956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r="13247" b="2"/>
          <a:stretch/>
        </p:blipFill>
        <p:spPr bwMode="auto">
          <a:xfrm>
            <a:off x="3493693" y="975"/>
            <a:ext cx="5650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446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AB9711F-9D4F-49B4-892B-FEF66AA2F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3A32867E-64D3-4B51-85AC-D771EA43C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D44988-8DFE-46FC-967A-F6DB26538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63104CD-8037-4022-8EEC-A32EDF615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208" y="685893"/>
            <a:ext cx="2674805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spc="200" dirty="0"/>
              <a:t>De </a:t>
            </a:r>
            <a:r>
              <a:rPr lang="en-US" sz="3800" spc="200" dirty="0" err="1"/>
              <a:t>elektrische</a:t>
            </a:r>
            <a:r>
              <a:rPr lang="en-US" sz="3800" spc="200" dirty="0"/>
              <a:t> </a:t>
            </a:r>
            <a:r>
              <a:rPr lang="en-US" sz="3800" spc="200" dirty="0" err="1"/>
              <a:t>kolf</a:t>
            </a:r>
            <a:endParaRPr lang="en-US" sz="3800" spc="200" dirty="0"/>
          </a:p>
        </p:txBody>
      </p:sp>
      <p:pic>
        <p:nvPicPr>
          <p:cNvPr id="10" name="Afbeelding 9" descr="Afbeelding met tafel, persoon, binnen, kop&#10;&#10;Automatisch gegenereerde beschrijv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/>
          <a:stretch/>
        </p:blipFill>
        <p:spPr>
          <a:xfrm>
            <a:off x="3491238" y="10"/>
            <a:ext cx="5650306" cy="367492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CBC29A-1047-453C-84AD-4E4EB59EE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0207" y="3759161"/>
            <a:ext cx="267462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ijdelijke aanduiding voor inhoud 8" descr="Afbeelding met binnen, tafel, zitten, klein&#10;&#10;Automatisch gegenereerde beschrijv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" r="2" b="5596"/>
          <a:stretch/>
        </p:blipFill>
        <p:spPr>
          <a:xfrm>
            <a:off x="3491238" y="3839593"/>
            <a:ext cx="5650306" cy="301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766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innen, fles, zitten, kop&#10;&#10;Automatisch gegenereerde beschrijving">
            <a:extLst>
              <a:ext uri="{FF2B5EF4-FFF2-40B4-BE49-F238E27FC236}">
                <a16:creationId xmlns:a16="http://schemas.microsoft.com/office/drawing/2014/main" id="{329BD535-9183-4106-9163-54310F062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Bewaren van moedermelk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C3B7EE-8632-4756-A078-1B3B0DF3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4" cy="4023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altLang="nl-BE" sz="2200" b="1" u="sng" dirty="0">
                <a:solidFill>
                  <a:srgbClr val="FFFFFF"/>
                </a:solidFill>
                <a:latin typeface="+mj-lt"/>
              </a:rPr>
              <a:t>In de koelkast</a:t>
            </a:r>
            <a:r>
              <a:rPr lang="nl-BE" altLang="nl-BE" sz="2200" dirty="0">
                <a:solidFill>
                  <a:srgbClr val="FFFFFF"/>
                </a:solidFill>
                <a:latin typeface="+mj-lt"/>
              </a:rPr>
              <a:t>:  48 uur</a:t>
            </a:r>
          </a:p>
          <a:p>
            <a:pPr>
              <a:buNone/>
            </a:pPr>
            <a:r>
              <a:rPr lang="nl-BE" altLang="nl-BE" sz="2200" b="1" u="sng" dirty="0">
                <a:solidFill>
                  <a:srgbClr val="FFFFFF"/>
                </a:solidFill>
                <a:latin typeface="+mj-lt"/>
              </a:rPr>
              <a:t>In de diepvries</a:t>
            </a:r>
            <a:r>
              <a:rPr lang="nl-BE" altLang="nl-BE" sz="2200" dirty="0">
                <a:solidFill>
                  <a:srgbClr val="FFFFFF"/>
                </a:solidFill>
                <a:latin typeface="+mj-lt"/>
              </a:rPr>
              <a:t>:  op -18°C 		(4-6 tal maanden)</a:t>
            </a:r>
          </a:p>
          <a:p>
            <a:pPr>
              <a:buNone/>
            </a:pPr>
            <a:endParaRPr lang="nl-BE" altLang="nl-BE" sz="2200" dirty="0">
              <a:solidFill>
                <a:srgbClr val="FFFFFF"/>
              </a:solidFill>
              <a:latin typeface="+mj-lt"/>
            </a:endParaRPr>
          </a:p>
          <a:p>
            <a:pPr>
              <a:buNone/>
            </a:pPr>
            <a:r>
              <a:rPr lang="nl-BE" altLang="nl-BE" sz="2200" dirty="0">
                <a:solidFill>
                  <a:srgbClr val="FFFFFF"/>
                </a:solidFill>
                <a:latin typeface="+mj-lt"/>
              </a:rPr>
              <a:t>Altijd data van afkolven noteren!!! </a:t>
            </a:r>
          </a:p>
          <a:p>
            <a:pPr>
              <a:buNone/>
            </a:pPr>
            <a:r>
              <a:rPr lang="nl-BE" altLang="nl-BE" sz="2200" dirty="0">
                <a:solidFill>
                  <a:srgbClr val="FFFFFF"/>
                </a:solidFill>
                <a:latin typeface="+mj-lt"/>
              </a:rPr>
              <a:t>Eerst bewaarde melk wordt eerst gebruikt.</a:t>
            </a:r>
          </a:p>
          <a:p>
            <a:pPr>
              <a:buNone/>
            </a:pPr>
            <a:endParaRPr lang="nl-BE" altLang="nl-BE" sz="2200" dirty="0">
              <a:solidFill>
                <a:srgbClr val="FFFFFF"/>
              </a:solidFill>
              <a:latin typeface="+mj-lt"/>
            </a:endParaRPr>
          </a:p>
          <a:p>
            <a:pPr>
              <a:buNone/>
            </a:pPr>
            <a:r>
              <a:rPr lang="nl-BE" altLang="nl-BE" sz="2200" dirty="0">
                <a:solidFill>
                  <a:srgbClr val="FFFFFF"/>
                </a:solidFill>
                <a:latin typeface="+mj-lt"/>
              </a:rPr>
              <a:t>Bevroren moedermelk best laten ontdooien</a:t>
            </a:r>
          </a:p>
          <a:p>
            <a:pPr>
              <a:buNone/>
            </a:pPr>
            <a:r>
              <a:rPr lang="nl-BE" altLang="nl-BE" sz="2200" dirty="0">
                <a:solidFill>
                  <a:srgbClr val="FFFFFF"/>
                </a:solidFill>
                <a:latin typeface="+mj-lt"/>
              </a:rPr>
              <a:t>in de koelkast of onder warm water. </a:t>
            </a:r>
          </a:p>
          <a:p>
            <a:pPr>
              <a:buNone/>
            </a:pPr>
            <a:r>
              <a:rPr lang="nl-BE" altLang="nl-BE" sz="2200" dirty="0">
                <a:solidFill>
                  <a:srgbClr val="FFFFFF"/>
                </a:solidFill>
                <a:latin typeface="+mj-lt"/>
              </a:rPr>
              <a:t>Moedermelk niet in de microgolf opwarmen.</a:t>
            </a:r>
          </a:p>
          <a:p>
            <a:endParaRPr lang="nl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49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nl-BE"/>
              <a:t>Afbouwen en stoppen </a:t>
            </a:r>
            <a:br>
              <a:rPr lang="nl-BE"/>
            </a:br>
            <a:r>
              <a:rPr lang="nl-BE"/>
              <a:t>met borstvoeding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14E9AA9-DDDA-4062-BFAB-CCA5473B6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087975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1144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208" y="685892"/>
            <a:ext cx="2674805" cy="37940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500" spc="200" dirty="0" err="1"/>
              <a:t>Bedankt</a:t>
            </a:r>
            <a:r>
              <a:rPr lang="en-US" sz="3500" spc="200" dirty="0"/>
              <a:t> </a:t>
            </a:r>
            <a:r>
              <a:rPr lang="en-US" sz="3500" spc="200" dirty="0" err="1"/>
              <a:t>voor</a:t>
            </a:r>
            <a:r>
              <a:rPr lang="en-US" sz="3500" spc="200" dirty="0"/>
              <a:t> </a:t>
            </a:r>
            <a:r>
              <a:rPr lang="en-US" sz="35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jullie</a:t>
            </a:r>
            <a:r>
              <a:rPr lang="en-US" sz="35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aandacht</a:t>
            </a:r>
            <a:r>
              <a:rPr lang="en-US" sz="35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!!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1667" y="4593863"/>
            <a:ext cx="2194560" cy="0"/>
          </a:xfrm>
          <a:prstGeom prst="line">
            <a:avLst/>
          </a:prstGeom>
          <a:ln w="19050">
            <a:solidFill>
              <a:srgbClr val="CA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Afbeelding met binnen, persoon, mond, bed&#10;&#10;Automatisch gegenereerde beschrijving">
            <a:extLst>
              <a:ext uri="{FF2B5EF4-FFF2-40B4-BE49-F238E27FC236}">
                <a16:creationId xmlns:a16="http://schemas.microsoft.com/office/drawing/2014/main" id="{AC62A913-7BE5-4460-8F26-E921D2BB9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r="32317"/>
          <a:stretch/>
        </p:blipFill>
        <p:spPr>
          <a:xfrm>
            <a:off x="3493693" y="975"/>
            <a:ext cx="5650307" cy="6858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E9AA5B7-189F-4C94-BF9D-FCCAC8775A1C}"/>
              </a:ext>
            </a:extLst>
          </p:cNvPr>
          <p:cNvSpPr txBox="1"/>
          <p:nvPr/>
        </p:nvSpPr>
        <p:spPr>
          <a:xfrm>
            <a:off x="1750501" y="4850333"/>
            <a:ext cx="15344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70900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908720"/>
            <a:ext cx="6419056" cy="990600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tx1"/>
                </a:solidFill>
              </a:rPr>
              <a:t>Toeschietreflex herkennen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/>
              <a:t> een tintelend gevoel in de borst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/>
              <a:t> het lekken van de borsten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/>
              <a:t> buikkrampen door het samentrekken van de baarmoeder</a:t>
            </a:r>
          </a:p>
          <a:p>
            <a:pPr>
              <a:buFont typeface="Wingdings" panose="05000000000000000000" pitchFamily="2" charset="2"/>
              <a:buChar char="q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357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26973" y="2679192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nl-BE" dirty="0"/>
              <a:t>De </a:t>
            </a:r>
            <a:r>
              <a:rPr lang="nl-BE" u="sng" dirty="0"/>
              <a:t>samenstelling</a:t>
            </a:r>
            <a:r>
              <a:rPr lang="nl-BE" dirty="0"/>
              <a:t> van de moedermelk is </a:t>
            </a:r>
            <a:r>
              <a:rPr lang="nl-BE" u="sng" dirty="0"/>
              <a:t>aangepast</a:t>
            </a:r>
            <a:r>
              <a:rPr lang="nl-BE" dirty="0"/>
              <a:t> aan de </a:t>
            </a:r>
            <a:r>
              <a:rPr lang="nl-BE" u="sng" dirty="0"/>
              <a:t>behoefte</a:t>
            </a:r>
            <a:r>
              <a:rPr lang="nl-BE" dirty="0"/>
              <a:t>, de </a:t>
            </a:r>
            <a:r>
              <a:rPr lang="nl-BE" u="sng" dirty="0"/>
              <a:t>groei</a:t>
            </a:r>
            <a:r>
              <a:rPr lang="nl-BE" dirty="0"/>
              <a:t>, het </a:t>
            </a:r>
            <a:r>
              <a:rPr lang="nl-BE" u="sng" dirty="0"/>
              <a:t>afweersysteem</a:t>
            </a:r>
            <a:r>
              <a:rPr lang="nl-BE" dirty="0"/>
              <a:t> en de </a:t>
            </a:r>
            <a:r>
              <a:rPr lang="nl-BE" u="sng" dirty="0"/>
              <a:t>omgeving</a:t>
            </a:r>
            <a:r>
              <a:rPr lang="nl-BE" dirty="0"/>
              <a:t> van de baby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4C4791C-5E17-4903-AB6E-F7D19ADC862E}"/>
              </a:ext>
            </a:extLst>
          </p:cNvPr>
          <p:cNvSpPr/>
          <p:nvPr/>
        </p:nvSpPr>
        <p:spPr>
          <a:xfrm>
            <a:off x="323528" y="692696"/>
            <a:ext cx="43204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72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7404" y="643467"/>
            <a:ext cx="2604756" cy="5571066"/>
          </a:xfrm>
        </p:spPr>
        <p:txBody>
          <a:bodyPr>
            <a:normAutofit/>
          </a:bodyPr>
          <a:lstStyle/>
          <a:p>
            <a:r>
              <a:rPr lang="nl-BE" dirty="0"/>
              <a:t>Colostrum</a:t>
            </a: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90097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ep 5">
            <a:extLst>
              <a:ext uri="{FF2B5EF4-FFF2-40B4-BE49-F238E27FC236}">
                <a16:creationId xmlns:a16="http://schemas.microsoft.com/office/drawing/2014/main" id="{E08890DD-BC2E-43D6-BB5D-F54E030502A2}"/>
              </a:ext>
            </a:extLst>
          </p:cNvPr>
          <p:cNvGrpSpPr/>
          <p:nvPr/>
        </p:nvGrpSpPr>
        <p:grpSpPr>
          <a:xfrm>
            <a:off x="611560" y="1484784"/>
            <a:ext cx="4947047" cy="4934167"/>
            <a:chOff x="707231" y="937310"/>
            <a:chExt cx="4947047" cy="4934167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B054FCB3-7ED0-475E-854D-63C807EAFD93}"/>
                </a:ext>
              </a:extLst>
            </p:cNvPr>
            <p:cNvSpPr/>
            <p:nvPr/>
          </p:nvSpPr>
          <p:spPr>
            <a:xfrm>
              <a:off x="707231" y="937310"/>
              <a:ext cx="4947047" cy="82236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hthoek 8" descr="Baby">
              <a:extLst>
                <a:ext uri="{FF2B5EF4-FFF2-40B4-BE49-F238E27FC236}">
                  <a16:creationId xmlns:a16="http://schemas.microsoft.com/office/drawing/2014/main" id="{0FB55521-36FA-4995-8EF4-A7F5E8FB64B1}"/>
                </a:ext>
              </a:extLst>
            </p:cNvPr>
            <p:cNvSpPr/>
            <p:nvPr/>
          </p:nvSpPr>
          <p:spPr>
            <a:xfrm>
              <a:off x="955995" y="1122342"/>
              <a:ext cx="452298" cy="452298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F206D814-1946-4EC6-AE17-E834FC40D8B4}"/>
                </a:ext>
              </a:extLst>
            </p:cNvPr>
            <p:cNvSpPr/>
            <p:nvPr/>
          </p:nvSpPr>
          <p:spPr>
            <a:xfrm>
              <a:off x="1657058" y="937310"/>
              <a:ext cx="3997219" cy="822361"/>
            </a:xfrm>
            <a:custGeom>
              <a:avLst/>
              <a:gdLst>
                <a:gd name="connsiteX0" fmla="*/ 0 w 3997219"/>
                <a:gd name="connsiteY0" fmla="*/ 0 h 822361"/>
                <a:gd name="connsiteX1" fmla="*/ 3997219 w 3997219"/>
                <a:gd name="connsiteY1" fmla="*/ 0 h 822361"/>
                <a:gd name="connsiteX2" fmla="*/ 3997219 w 3997219"/>
                <a:gd name="connsiteY2" fmla="*/ 822361 h 822361"/>
                <a:gd name="connsiteX3" fmla="*/ 0 w 3997219"/>
                <a:gd name="connsiteY3" fmla="*/ 822361 h 822361"/>
                <a:gd name="connsiteX4" fmla="*/ 0 w 3997219"/>
                <a:gd name="connsiteY4" fmla="*/ 0 h 82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219" h="822361">
                  <a:moveTo>
                    <a:pt x="0" y="0"/>
                  </a:moveTo>
                  <a:lnTo>
                    <a:pt x="3997219" y="0"/>
                  </a:lnTo>
                  <a:lnTo>
                    <a:pt x="3997219" y="822361"/>
                  </a:lnTo>
                  <a:lnTo>
                    <a:pt x="0" y="8223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033" tIns="87033" rIns="87033" bIns="87033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900" kern="1200" dirty="0">
                  <a:latin typeface="+mj-lt"/>
                </a:rPr>
                <a:t>de eerste melk na de geboorte </a:t>
              </a:r>
              <a:endParaRPr lang="en-US" sz="1900" kern="1200" dirty="0">
                <a:latin typeface="+mj-lt"/>
              </a:endParaRPr>
            </a:p>
          </p:txBody>
        </p:sp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12A77D1A-B479-4D34-8909-8A22AF3DAEBD}"/>
                </a:ext>
              </a:extLst>
            </p:cNvPr>
            <p:cNvSpPr/>
            <p:nvPr/>
          </p:nvSpPr>
          <p:spPr>
            <a:xfrm>
              <a:off x="707231" y="1965262"/>
              <a:ext cx="4947047" cy="82236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hthoek 12" descr="Palette">
              <a:extLst>
                <a:ext uri="{FF2B5EF4-FFF2-40B4-BE49-F238E27FC236}">
                  <a16:creationId xmlns:a16="http://schemas.microsoft.com/office/drawing/2014/main" id="{0E29293E-D513-4F27-94E5-F805564D2A5C}"/>
                </a:ext>
              </a:extLst>
            </p:cNvPr>
            <p:cNvSpPr/>
            <p:nvPr/>
          </p:nvSpPr>
          <p:spPr>
            <a:xfrm>
              <a:off x="955995" y="2150293"/>
              <a:ext cx="452298" cy="452298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B90E50-E6A8-44C4-A4F6-4FC7B7D85B4D}"/>
                </a:ext>
              </a:extLst>
            </p:cNvPr>
            <p:cNvSpPr/>
            <p:nvPr/>
          </p:nvSpPr>
          <p:spPr>
            <a:xfrm>
              <a:off x="1657058" y="1965262"/>
              <a:ext cx="3997219" cy="822361"/>
            </a:xfrm>
            <a:custGeom>
              <a:avLst/>
              <a:gdLst>
                <a:gd name="connsiteX0" fmla="*/ 0 w 3997219"/>
                <a:gd name="connsiteY0" fmla="*/ 0 h 822361"/>
                <a:gd name="connsiteX1" fmla="*/ 3997219 w 3997219"/>
                <a:gd name="connsiteY1" fmla="*/ 0 h 822361"/>
                <a:gd name="connsiteX2" fmla="*/ 3997219 w 3997219"/>
                <a:gd name="connsiteY2" fmla="*/ 822361 h 822361"/>
                <a:gd name="connsiteX3" fmla="*/ 0 w 3997219"/>
                <a:gd name="connsiteY3" fmla="*/ 822361 h 822361"/>
                <a:gd name="connsiteX4" fmla="*/ 0 w 3997219"/>
                <a:gd name="connsiteY4" fmla="*/ 0 h 82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219" h="822361">
                  <a:moveTo>
                    <a:pt x="0" y="0"/>
                  </a:moveTo>
                  <a:lnTo>
                    <a:pt x="3997219" y="0"/>
                  </a:lnTo>
                  <a:lnTo>
                    <a:pt x="3997219" y="822361"/>
                  </a:lnTo>
                  <a:lnTo>
                    <a:pt x="0" y="8223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033" tIns="87033" rIns="87033" bIns="87033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900" kern="1200" dirty="0">
                  <a:latin typeface="+mj-lt"/>
                </a:rPr>
                <a:t>gelige, stroperige vloeistof</a:t>
              </a:r>
              <a:endParaRPr lang="en-US" sz="1900" kern="1200" dirty="0">
                <a:latin typeface="+mj-lt"/>
              </a:endParaRPr>
            </a:p>
          </p:txBody>
        </p:sp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FB83E800-BDD2-48E3-8836-FAA59F02DDC2}"/>
                </a:ext>
              </a:extLst>
            </p:cNvPr>
            <p:cNvSpPr/>
            <p:nvPr/>
          </p:nvSpPr>
          <p:spPr>
            <a:xfrm>
              <a:off x="707231" y="2993213"/>
              <a:ext cx="4947047" cy="82236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hthoek 19" descr="Avocado">
              <a:extLst>
                <a:ext uri="{FF2B5EF4-FFF2-40B4-BE49-F238E27FC236}">
                  <a16:creationId xmlns:a16="http://schemas.microsoft.com/office/drawing/2014/main" id="{11549E1D-2CFD-4073-8C1C-D6105694AD01}"/>
                </a:ext>
              </a:extLst>
            </p:cNvPr>
            <p:cNvSpPr/>
            <p:nvPr/>
          </p:nvSpPr>
          <p:spPr>
            <a:xfrm>
              <a:off x="955995" y="3178244"/>
              <a:ext cx="452298" cy="452298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1486A210-94A5-407A-8544-82FAA872669B}"/>
                </a:ext>
              </a:extLst>
            </p:cNvPr>
            <p:cNvSpPr/>
            <p:nvPr/>
          </p:nvSpPr>
          <p:spPr>
            <a:xfrm>
              <a:off x="1657058" y="2993213"/>
              <a:ext cx="2226171" cy="822361"/>
            </a:xfrm>
            <a:custGeom>
              <a:avLst/>
              <a:gdLst>
                <a:gd name="connsiteX0" fmla="*/ 0 w 2226171"/>
                <a:gd name="connsiteY0" fmla="*/ 0 h 822361"/>
                <a:gd name="connsiteX1" fmla="*/ 2226171 w 2226171"/>
                <a:gd name="connsiteY1" fmla="*/ 0 h 822361"/>
                <a:gd name="connsiteX2" fmla="*/ 2226171 w 2226171"/>
                <a:gd name="connsiteY2" fmla="*/ 822361 h 822361"/>
                <a:gd name="connsiteX3" fmla="*/ 0 w 2226171"/>
                <a:gd name="connsiteY3" fmla="*/ 822361 h 822361"/>
                <a:gd name="connsiteX4" fmla="*/ 0 w 2226171"/>
                <a:gd name="connsiteY4" fmla="*/ 0 h 82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171" h="822361">
                  <a:moveTo>
                    <a:pt x="0" y="0"/>
                  </a:moveTo>
                  <a:lnTo>
                    <a:pt x="2226171" y="0"/>
                  </a:lnTo>
                  <a:lnTo>
                    <a:pt x="2226171" y="822361"/>
                  </a:lnTo>
                  <a:lnTo>
                    <a:pt x="0" y="8223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033" tIns="87033" rIns="87033" bIns="87033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900" kern="1200" dirty="0">
                  <a:latin typeface="+mj-lt"/>
                </a:rPr>
                <a:t>bevat veel voedingsstoffen </a:t>
              </a:r>
              <a:endParaRPr lang="en-US" sz="1900" kern="1200" dirty="0">
                <a:latin typeface="+mj-lt"/>
              </a:endParaRPr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DA2D1861-1688-4DE7-ADA6-5350E5BDDFEA}"/>
                </a:ext>
              </a:extLst>
            </p:cNvPr>
            <p:cNvSpPr/>
            <p:nvPr/>
          </p:nvSpPr>
          <p:spPr>
            <a:xfrm>
              <a:off x="3883229" y="2993213"/>
              <a:ext cx="1771048" cy="822361"/>
            </a:xfrm>
            <a:custGeom>
              <a:avLst/>
              <a:gdLst>
                <a:gd name="connsiteX0" fmla="*/ 0 w 1771048"/>
                <a:gd name="connsiteY0" fmla="*/ 0 h 822361"/>
                <a:gd name="connsiteX1" fmla="*/ 1771048 w 1771048"/>
                <a:gd name="connsiteY1" fmla="*/ 0 h 822361"/>
                <a:gd name="connsiteX2" fmla="*/ 1771048 w 1771048"/>
                <a:gd name="connsiteY2" fmla="*/ 822361 h 822361"/>
                <a:gd name="connsiteX3" fmla="*/ 0 w 1771048"/>
                <a:gd name="connsiteY3" fmla="*/ 822361 h 822361"/>
                <a:gd name="connsiteX4" fmla="*/ 0 w 1771048"/>
                <a:gd name="connsiteY4" fmla="*/ 0 h 82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048" h="822361">
                  <a:moveTo>
                    <a:pt x="0" y="0"/>
                  </a:moveTo>
                  <a:lnTo>
                    <a:pt x="1771048" y="0"/>
                  </a:lnTo>
                  <a:lnTo>
                    <a:pt x="1771048" y="822361"/>
                  </a:lnTo>
                  <a:lnTo>
                    <a:pt x="0" y="8223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033" tIns="87033" rIns="87033" bIns="87033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400" kern="1200" dirty="0">
                  <a:latin typeface="+mj-lt"/>
                </a:rPr>
                <a:t>(eiwitten, vitaminen, mineralen,…)</a:t>
              </a:r>
              <a:endParaRPr lang="en-US" sz="1400" kern="1200" dirty="0">
                <a:latin typeface="+mj-lt"/>
              </a:endParaRPr>
            </a:p>
          </p:txBody>
        </p:sp>
        <p:sp>
          <p:nvSpPr>
            <p:cNvPr id="23" name="Rechthoek: afgeronde hoeken 22">
              <a:extLst>
                <a:ext uri="{FF2B5EF4-FFF2-40B4-BE49-F238E27FC236}">
                  <a16:creationId xmlns:a16="http://schemas.microsoft.com/office/drawing/2014/main" id="{20C015C9-3591-4634-9214-F4867F958CF8}"/>
                </a:ext>
              </a:extLst>
            </p:cNvPr>
            <p:cNvSpPr/>
            <p:nvPr/>
          </p:nvSpPr>
          <p:spPr>
            <a:xfrm>
              <a:off x="707231" y="4021164"/>
              <a:ext cx="4947047" cy="82236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BE" dirty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33220AA-EC50-4AB0-8802-9CE0C8999A41}"/>
                </a:ext>
              </a:extLst>
            </p:cNvPr>
            <p:cNvSpPr/>
            <p:nvPr/>
          </p:nvSpPr>
          <p:spPr>
            <a:xfrm>
              <a:off x="1657059" y="4202291"/>
              <a:ext cx="3997219" cy="822361"/>
            </a:xfrm>
            <a:custGeom>
              <a:avLst/>
              <a:gdLst>
                <a:gd name="connsiteX0" fmla="*/ 0 w 3997219"/>
                <a:gd name="connsiteY0" fmla="*/ 0 h 822361"/>
                <a:gd name="connsiteX1" fmla="*/ 3997219 w 3997219"/>
                <a:gd name="connsiteY1" fmla="*/ 0 h 822361"/>
                <a:gd name="connsiteX2" fmla="*/ 3997219 w 3997219"/>
                <a:gd name="connsiteY2" fmla="*/ 822361 h 822361"/>
                <a:gd name="connsiteX3" fmla="*/ 0 w 3997219"/>
                <a:gd name="connsiteY3" fmla="*/ 822361 h 822361"/>
                <a:gd name="connsiteX4" fmla="*/ 0 w 3997219"/>
                <a:gd name="connsiteY4" fmla="*/ 0 h 82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219" h="822361">
                  <a:moveTo>
                    <a:pt x="0" y="0"/>
                  </a:moveTo>
                  <a:lnTo>
                    <a:pt x="3997219" y="0"/>
                  </a:lnTo>
                  <a:lnTo>
                    <a:pt x="3997219" y="822361"/>
                  </a:lnTo>
                  <a:lnTo>
                    <a:pt x="0" y="8223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033" tIns="87033" rIns="87033" bIns="87033" numCol="1" spcCol="1270" anchor="ctr" anchorCtr="0">
              <a:noAutofit/>
            </a:bodyPr>
            <a:lstStyle/>
            <a:p>
              <a:pPr defTabSz="844550">
                <a:spcBef>
                  <a:spcPct val="0"/>
                </a:spcBef>
                <a:spcAft>
                  <a:spcPct val="35000"/>
                </a:spcAft>
              </a:pPr>
              <a:r>
                <a:rPr lang="nl-BE" sz="1900" dirty="0">
                  <a:latin typeface="+mj-lt"/>
                </a:rPr>
                <a:t>rijk aan antistoffen die je baby beschermen tegen infecties  </a:t>
              </a:r>
              <a:endParaRPr lang="en-US" sz="1900" dirty="0">
                <a:latin typeface="+mj-lt"/>
              </a:endParaRPr>
            </a:p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>
                <a:latin typeface="+mj-lt"/>
              </a:endParaRPr>
            </a:p>
          </p:txBody>
        </p:sp>
        <p:sp>
          <p:nvSpPr>
            <p:cNvPr id="27" name="Rechthoek 26" descr="Medical">
              <a:extLst>
                <a:ext uri="{FF2B5EF4-FFF2-40B4-BE49-F238E27FC236}">
                  <a16:creationId xmlns:a16="http://schemas.microsoft.com/office/drawing/2014/main" id="{DE15D11B-D7C3-462E-A20D-75FFF457436B}"/>
                </a:ext>
              </a:extLst>
            </p:cNvPr>
            <p:cNvSpPr/>
            <p:nvPr/>
          </p:nvSpPr>
          <p:spPr>
            <a:xfrm>
              <a:off x="955995" y="4201824"/>
              <a:ext cx="452298" cy="452298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63D5B220-2F92-49E6-B301-06ECF74ED676}"/>
                </a:ext>
              </a:extLst>
            </p:cNvPr>
            <p:cNvSpPr/>
            <p:nvPr/>
          </p:nvSpPr>
          <p:spPr>
            <a:xfrm>
              <a:off x="1657058" y="5049116"/>
              <a:ext cx="3997219" cy="822361"/>
            </a:xfrm>
            <a:custGeom>
              <a:avLst/>
              <a:gdLst>
                <a:gd name="connsiteX0" fmla="*/ 0 w 3997219"/>
                <a:gd name="connsiteY0" fmla="*/ 0 h 822361"/>
                <a:gd name="connsiteX1" fmla="*/ 3997219 w 3997219"/>
                <a:gd name="connsiteY1" fmla="*/ 0 h 822361"/>
                <a:gd name="connsiteX2" fmla="*/ 3997219 w 3997219"/>
                <a:gd name="connsiteY2" fmla="*/ 822361 h 822361"/>
                <a:gd name="connsiteX3" fmla="*/ 0 w 3997219"/>
                <a:gd name="connsiteY3" fmla="*/ 822361 h 822361"/>
                <a:gd name="connsiteX4" fmla="*/ 0 w 3997219"/>
                <a:gd name="connsiteY4" fmla="*/ 0 h 82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219" h="822361">
                  <a:moveTo>
                    <a:pt x="0" y="0"/>
                  </a:moveTo>
                  <a:lnTo>
                    <a:pt x="3997219" y="0"/>
                  </a:lnTo>
                  <a:lnTo>
                    <a:pt x="3997219" y="822361"/>
                  </a:lnTo>
                  <a:lnTo>
                    <a:pt x="0" y="8223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033" tIns="87033" rIns="87033" bIns="87033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026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Aangepast 9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000000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EF01931AB2A4DB03E840D2E2FE63C" ma:contentTypeVersion="1" ma:contentTypeDescription="Een nieuw document maken." ma:contentTypeScope="" ma:versionID="37927d84526e4b4c29ec6a4e67d9b34e">
  <xsd:schema xmlns:xsd="http://www.w3.org/2001/XMLSchema" xmlns:p="http://schemas.microsoft.com/office/2006/metadata/properties" xmlns:ns2="4da638c5-e3ec-4a69-afad-7ccea58a75b1" targetNamespace="http://schemas.microsoft.com/office/2006/metadata/properties" ma:root="true" ma:fieldsID="22d053976b695dcf296ccb8c2699980f" ns2:_="">
    <xsd:import namespace="4da638c5-e3ec-4a69-afad-7ccea58a75b1"/>
    <xsd:element name="properties">
      <xsd:complexType>
        <xsd:sequence>
          <xsd:element name="documentManagement">
            <xsd:complexType>
              <xsd:all>
                <xsd:element ref="ns2:_x002a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da638c5-e3ec-4a69-afad-7ccea58a75b1" elementFormDefault="qualified">
    <xsd:import namespace="http://schemas.microsoft.com/office/2006/documentManagement/types"/>
    <xsd:element name="_x002a_" ma:index="8" nillable="true" ma:displayName="*" ma:default="Correspondentie" ma:format="Dropdown" ma:internalName="_x002a_">
      <xsd:simpleType>
        <xsd:restriction base="dms:Choice">
          <xsd:enumeration value="Correspondentie"/>
          <xsd:enumeration value="Folder"/>
          <xsd:enumeration value="Presentatie"/>
          <xsd:enumeration value="Logo"/>
          <xsd:enumeration value="Afbeelding"/>
          <xsd:enumeration value="Andere"/>
          <xsd:enumeration value="Handleiding"/>
          <xsd:enumeration value="Kwaliteitsdocumenten"/>
          <xsd:enumeration value="Affich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_x002a_ xmlns="4da638c5-e3ec-4a69-afad-7ccea58a75b1">Presentatie</_x002a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150549-8416-4E6B-9E1E-183ABBD99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638c5-e3ec-4a69-afad-7ccea58a75b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4B24DA7-BF09-4A14-B417-D52D9D9B745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4da638c5-e3ec-4a69-afad-7ccea58a75b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9C7D7F-8CFF-4F2F-B5C2-9A824ED1A9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1573</Words>
  <Application>Microsoft Office PowerPoint</Application>
  <PresentationFormat>Diavoorstelling (4:3)</PresentationFormat>
  <Paragraphs>304</Paragraphs>
  <Slides>64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Castellar</vt:lpstr>
      <vt:lpstr>Tw Cen MT</vt:lpstr>
      <vt:lpstr>Tw Cen MT Condensed</vt:lpstr>
      <vt:lpstr>Wingdings</vt:lpstr>
      <vt:lpstr>Wingdings 2</vt:lpstr>
      <vt:lpstr>Wingdings 3</vt:lpstr>
      <vt:lpstr>Integraal</vt:lpstr>
      <vt:lpstr>Kiezen voor Borstvoeding</vt:lpstr>
      <vt:lpstr>Waarom kiezen voor  borstvoeding?</vt:lpstr>
      <vt:lpstr>Waarom kiezen voor borstvoeding?</vt:lpstr>
      <vt:lpstr>De borst bestaat uit verschillende onderdelen:</vt:lpstr>
      <vt:lpstr>PowerPoint-presentatie</vt:lpstr>
      <vt:lpstr>Hormonen</vt:lpstr>
      <vt:lpstr>Toeschietreflex herkennen</vt:lpstr>
      <vt:lpstr>De samenstelling van de moedermelk is aangepast aan de behoefte, de groei, het afweersysteem en de omgeving van de baby</vt:lpstr>
      <vt:lpstr>Colostrum</vt:lpstr>
      <vt:lpstr>Rijpe moedermelk</vt:lpstr>
      <vt:lpstr>Tijdens iedere voeding gaat de voormelk over in achtermelk.</vt:lpstr>
      <vt:lpstr>PowerPoint-presentatie</vt:lpstr>
      <vt:lpstr>Verzorging van de borsten</vt:lpstr>
      <vt:lpstr>Verzorging van de borsten</vt:lpstr>
      <vt:lpstr>Voeding en rust</vt:lpstr>
      <vt:lpstr>Slaagkansen vergroten !</vt:lpstr>
      <vt:lpstr>In de praktijk</vt:lpstr>
      <vt:lpstr> STARTEN MET BORSTVOEDING</vt:lpstr>
      <vt:lpstr>Hoe begin je eraan?</vt:lpstr>
      <vt:lpstr>Comfortabele houding</vt:lpstr>
      <vt:lpstr>Rechtzittend</vt:lpstr>
      <vt:lpstr>Doorschuifhouding</vt:lpstr>
      <vt:lpstr> Rugbyhouding</vt:lpstr>
      <vt:lpstr>GOED AANHAPPEN IS ZEER BELANGRIJK ! </vt:lpstr>
      <vt:lpstr>PowerPoint-presentatie</vt:lpstr>
      <vt:lpstr>PowerPoint-presentatie</vt:lpstr>
      <vt:lpstr>PowerPoint-presentatie</vt:lpstr>
      <vt:lpstr> Goed aanhappen </vt:lpstr>
      <vt:lpstr> Slecht aanhappen </vt:lpstr>
      <vt:lpstr>PowerPoint-presentatie</vt:lpstr>
      <vt:lpstr>PowerPoint-presentatie</vt:lpstr>
      <vt:lpstr>PowerPoint-presentatie</vt:lpstr>
      <vt:lpstr>Hoeveel drinkt een baby ?</vt:lpstr>
      <vt:lpstr>Hongersignalen</vt:lpstr>
      <vt:lpstr>     Signalen dat de baby    wil drinken</vt:lpstr>
      <vt:lpstr>Hoelang drinkt een baby?</vt:lpstr>
      <vt:lpstr>PowerPoint-presentatie</vt:lpstr>
      <vt:lpstr>PowerPoint-presentatie</vt:lpstr>
      <vt:lpstr>Slaperige baby</vt:lpstr>
      <vt:lpstr>Manueel afkolven</vt:lpstr>
      <vt:lpstr>Manueel afkolven</vt:lpstr>
      <vt:lpstr>PowerPoint-presentatie</vt:lpstr>
      <vt:lpstr>Neem voldoende rust!!!</vt:lpstr>
      <vt:lpstr>Mogelijke ongemakken/ speciale situaties</vt:lpstr>
      <vt:lpstr>Tepelkloven</vt:lpstr>
      <vt:lpstr>Hoe voorkomen?</vt:lpstr>
      <vt:lpstr>Wat te doen bij tepelkloven?</vt:lpstr>
      <vt:lpstr>Borststuwing</vt:lpstr>
      <vt:lpstr>Wat te doen ?</vt:lpstr>
      <vt:lpstr>Te weinig melk </vt:lpstr>
      <vt:lpstr>PowerPoint-presentatie</vt:lpstr>
      <vt:lpstr>Borstontsteking</vt:lpstr>
      <vt:lpstr>Keizersnede</vt:lpstr>
      <vt:lpstr>Te vroeg geboren baby</vt:lpstr>
      <vt:lpstr>Tweeling</vt:lpstr>
      <vt:lpstr>PowerPoint-presentatie</vt:lpstr>
      <vt:lpstr>“Lastige baby”</vt:lpstr>
      <vt:lpstr>“Lastige baby”</vt:lpstr>
      <vt:lpstr>Wanneer afkolven?</vt:lpstr>
      <vt:lpstr>De knijpkolf</vt:lpstr>
      <vt:lpstr>De elektrische kolf</vt:lpstr>
      <vt:lpstr>Bewaren van moedermelk</vt:lpstr>
      <vt:lpstr>Afbouwen en stoppen  met borstvoeding</vt:lpstr>
      <vt:lpstr>Bedankt voor jullie aandacht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Kiezen voor Borstvoeding</dc:title>
  <dc:creator>Isaura Dewitte</dc:creator>
  <cp:lastModifiedBy>Materniteit</cp:lastModifiedBy>
  <cp:revision>13</cp:revision>
  <dcterms:created xsi:type="dcterms:W3CDTF">2020-05-06T13:27:41Z</dcterms:created>
  <dcterms:modified xsi:type="dcterms:W3CDTF">2020-05-13T18:35:06Z</dcterms:modified>
</cp:coreProperties>
</file>